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33"/>
  </p:notesMasterIdLst>
  <p:sldIdLst>
    <p:sldId id="287" r:id="rId2"/>
    <p:sldId id="280" r:id="rId3"/>
    <p:sldId id="288" r:id="rId4"/>
    <p:sldId id="278" r:id="rId5"/>
    <p:sldId id="289" r:id="rId6"/>
    <p:sldId id="295" r:id="rId7"/>
    <p:sldId id="296" r:id="rId8"/>
    <p:sldId id="259" r:id="rId9"/>
    <p:sldId id="290" r:id="rId10"/>
    <p:sldId id="285" r:id="rId11"/>
    <p:sldId id="297" r:id="rId12"/>
    <p:sldId id="298" r:id="rId13"/>
    <p:sldId id="299" r:id="rId14"/>
    <p:sldId id="300" r:id="rId15"/>
    <p:sldId id="291" r:id="rId16"/>
    <p:sldId id="301" r:id="rId17"/>
    <p:sldId id="302" r:id="rId18"/>
    <p:sldId id="303" r:id="rId19"/>
    <p:sldId id="305" r:id="rId20"/>
    <p:sldId id="306" r:id="rId21"/>
    <p:sldId id="307" r:id="rId22"/>
    <p:sldId id="312" r:id="rId23"/>
    <p:sldId id="309" r:id="rId24"/>
    <p:sldId id="310" r:id="rId25"/>
    <p:sldId id="311" r:id="rId26"/>
    <p:sldId id="308" r:id="rId27"/>
    <p:sldId id="313" r:id="rId28"/>
    <p:sldId id="304" r:id="rId29"/>
    <p:sldId id="292" r:id="rId30"/>
    <p:sldId id="314" r:id="rId31"/>
    <p:sldId id="315"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aximized">
    <p:restoredLeft sz="34570" autoAdjust="0"/>
    <p:restoredTop sz="86331" autoAdjust="0"/>
  </p:normalViewPr>
  <p:slideViewPr>
    <p:cSldViewPr snapToGrid="0">
      <p:cViewPr varScale="1">
        <p:scale>
          <a:sx n="59" d="100"/>
          <a:sy n="59" d="100"/>
        </p:scale>
        <p:origin x="-77" y="-163"/>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2/15/2019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Typically, concerns about inmate-employee relationships center on physical violence and sexual abuse. A</a:t>
            </a:r>
            <a:r>
              <a:rPr lang="en-US" baseline="0" dirty="0" smtClean="0"/>
              <a:t> report</a:t>
            </a:r>
            <a:r>
              <a:rPr lang="en-US" i="0" u="none" dirty="0" smtClean="0">
                <a:solidFill>
                  <a:schemeClr val="tx1"/>
                </a:solidFill>
              </a:rPr>
              <a:t> </a:t>
            </a:r>
            <a:r>
              <a:rPr lang="en-US" dirty="0" smtClean="0"/>
              <a:t>from the Correctional Association of New York, for example, pointed out that the Clinton facility has an “infamous history of violence, brutality, and abuse by correction officers, as well as unrest, violence, organizing, and lawsuits by people incarcerated at the facility.</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Correctional officers adhere to a code of ethics and professional conduct, which is a set of standards pertaining to morals and the effective discharge of duties. There is no uniform text for the code, with each jurisdiction or facility allowed to craft its own. However, the overarching goal is to administer justice with integrity, and within the bounds of the law. The code serves as the basis of policies and directives, rules and regulations, protocols and procedures, all of which are observed and undertaken in relation to facility management and operations. It embodies such core values as discipline, judiciousness, truthfulness, vigilance, respect for human rights, and sense of responsibility.</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Zimbardo and his colleagues (1973) were interested in finding out whether the brutality reported among guards in American prisons was due to the sadistic personalities of the guards (i.e., dispositional) or had more to do with the prison environment (i.e., situational).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People will readily conform to the social roles they are expected to play, especially if the roles are as strongly stereotyped as those of the prison guards. The “prison” environment was an important factor in creating the guards’ brutal behavior (none of the participants who acted as guards showed sadistic tendencies before the study).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All these factors revolve around the way the correctional officer and the</a:t>
            </a:r>
            <a:r>
              <a:rPr lang="en-US" baseline="0" dirty="0" smtClean="0"/>
              <a:t> inmates relate. While the traits of the officers are crucial in determining relationships will be created, some inmates are very clever and know how to manipulate their officers into doing what they want.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How close the staffs allow the inmates</a:t>
            </a:r>
            <a:r>
              <a:rPr lang="en-US" baseline="0" dirty="0" smtClean="0"/>
              <a:t> in their interaction is a very important factor than determine the nature of relationships that sprout. Being too social predispose an officer to victimization by the inmates. They are adept at spotting a weakness which they can manipulate.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Inmates have 24 hours a day to look for ways to compromise and use correctional employees. Once compromised the inmate owns the employee. If compromised the employee stands to lose their career, their reputation and most importantly their self- respect. And in the more serious cases the employee could get prosecuted and find themselves on the other side of the bars. </a:t>
            </a:r>
            <a:br>
              <a:rPr lang="en-US" dirty="0" smtClean="0"/>
            </a:b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Some of the inmates are drug and</a:t>
            </a:r>
            <a:r>
              <a:rPr lang="en-US" baseline="0" dirty="0" smtClean="0"/>
              <a:t> sex addicts and they use all dubious ways to get these things. They can only get through the prison officers but the officers got rules and a code of conduct they follow. So getting the officers to smuggle stuffs in the cells require some kind of manipulation which must be through establishment of relationships. If the correctional officers fail to recognize these strategies, they get themselves into an abyss of threats and intimidation.</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Inmates, especially with</a:t>
            </a:r>
            <a:r>
              <a:rPr lang="en-US" baseline="0" dirty="0" smtClean="0"/>
              <a:t> cases of drugs selling, tend to have links in all most all entities that are relevant to their criminal dealings. From security department, investigation offices to prominent politicians who ensure their business remain alive even when in jail. They feed them with information that they may use to blackmail the correctional officers.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Trusting an</a:t>
            </a:r>
            <a:r>
              <a:rPr lang="en-US" baseline="0" dirty="0" smtClean="0"/>
              <a:t> inmate or allowing him/her closer in your inner circle as a correctional employee would be the mistake of a lifetime. While one may think he/she is following all the rule and is being alert of lethargic inmates, a slight mistake with  the inmates and the rain start to beat them.</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inmates may make comments</a:t>
            </a:r>
            <a:r>
              <a:rPr lang="en-US" baseline="0" dirty="0" smtClean="0"/>
              <a:t> meant to  soothe the ego of the officers making them to loosen their principles a bit. They might also empathize and sympathize with the officers during hard and emotional times and as a result draw the officer much closer.</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They take advantage</a:t>
            </a:r>
            <a:r>
              <a:rPr lang="en-US" baseline="0" dirty="0" smtClean="0"/>
              <a:t> of your insecurities and use your sensitive aspects to lure you closer into their circle. Also be wary of inmates acting needy; as humans we are programmed to help each other when in need and amidst this, relationships grow. This is what the inmate may be seeking. They may also share confidential information with you as an officer and this manipulation process advances to touching, sexual advances and the culmination is intimidation into doing illegal things.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Being overly punishment</a:t>
            </a:r>
            <a:r>
              <a:rPr lang="en-US" baseline="0" dirty="0" smtClean="0"/>
              <a:t>-oriented gives the inmates a motive to plan the downfall of a correctional officer. Guarding members also predispose a prison warden to seduction and sexual manipulation by the inmates. Others look harmless are attractive and the officer will be willing to strike a conversation with them.</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14</a:t>
            </a:fld>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inmate chooses the</a:t>
            </a:r>
            <a:r>
              <a:rPr lang="en-US" baseline="0" dirty="0" smtClean="0"/>
              <a:t> victim carefully and the experience, intelligence, or any other personal identification may not save the officer once a weakness that can be manipulated is spotted.</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Being soft is associated with naivety, familiarity, and trusting too  easily. Being hard</a:t>
            </a:r>
            <a:r>
              <a:rPr lang="en-US" baseline="0" dirty="0" smtClean="0"/>
              <a:t> on the other hand, is associated with strictness; these officers see everything in black and white.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Medium officers</a:t>
            </a:r>
            <a:r>
              <a:rPr lang="en-US" baseline="0" dirty="0" smtClean="0"/>
              <a:t> have the traits of both softness and hardness. They are sympathetic while at the same time follow rules to the core. They are the target victims for manipulation.</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a:t>
            </a:r>
            <a:r>
              <a:rPr lang="en-US" baseline="0" dirty="0" smtClean="0"/>
              <a:t> tools and the techniques of manipulation are the crucial domains in the manipulation and they must be carefully strategized to ensure success. The domain of turnouts depends on the efficiency of the tools and techniques. All the three domains make the 14 steps of the hypothesized manipulation process.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a:t>
            </a:r>
            <a:r>
              <a:rPr lang="en-US" baseline="0" dirty="0" smtClean="0"/>
              <a:t>  observation, the inmates observe their potential victim keenly; their body language, their verbal and non-verbal communication, and the way they react to inmates breaking minor roles. They must be sure that they are picking the right candidate for manipulation.</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selection of the victim can be</a:t>
            </a:r>
            <a:r>
              <a:rPr lang="en-US" baseline="0" dirty="0" smtClean="0"/>
              <a:t> through the accidental or the intentional route. The intentional route entails the study of a potential victim with regard to his her traits while the accidental route entails an officer making an error of judgment may be through confiding to one of the inmates.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inmate then test the victim’s limits by breaking minors</a:t>
            </a:r>
            <a:r>
              <a:rPr lang="en-US" baseline="0" dirty="0" smtClean="0"/>
              <a:t> to assess how far the victim can go without taking action on the him/her. The fish testing entails asking for favors such as smuggling items to see how quickly the victim would execute the inmate’s request.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support system </a:t>
            </a:r>
            <a:r>
              <a:rPr lang="en-US" sz="1200" kern="1200" dirty="0" smtClean="0">
                <a:solidFill>
                  <a:schemeClr val="tx1"/>
                </a:solidFill>
                <a:latin typeface="+mn-lt"/>
                <a:ea typeface="+mn-ea"/>
                <a:cs typeface="+mn-cs"/>
              </a:rPr>
              <a:t>begins subtly with both verbal and non-verbal support. Verbal support could be comments of support and understanding indirectly given to the victim through conversations with other inmates. This can be done in such a way so the victim will hear the comments of support. Nonverbal will be subtle too, and at first could consist of being on time for work everyday, going the extra mile for the victim without being asked, being enthusiastic about the work assignment, and always performing well with no common inmate complaints.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Empathy bases itself on shared experience, attitude, thoughts, beliefs, and experience. Sympathy involves sharing a feeling without necessarily having shared the experience that created the feeling.</a:t>
            </a:r>
          </a:p>
          <a:p>
            <a:r>
              <a:rPr lang="en-US" sz="1200" kern="1200" dirty="0" smtClean="0">
                <a:solidFill>
                  <a:schemeClr val="tx1"/>
                </a:solidFill>
                <a:latin typeface="+mn-lt"/>
                <a:ea typeface="+mn-ea"/>
                <a:cs typeface="+mn-cs"/>
              </a:rPr>
              <a:t>Following the empathy and sympathy stage will come "you are the only one who can help me.“ The inmate will draw the victim in using the need to help with:"I have been a failure my entire life.";"I am such a waste"; "Please help!“ The inmate is trying to build a you/me situation, a personal relationship.</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inmates want to separate the victim from the rest of the staff so the victim will turn to them for ego support.</a:t>
            </a:r>
          </a:p>
          <a:p>
            <a:r>
              <a:rPr lang="en-US" sz="1200" kern="1200" dirty="0" smtClean="0">
                <a:solidFill>
                  <a:schemeClr val="tx1"/>
                </a:solidFill>
                <a:latin typeface="+mn-lt"/>
                <a:ea typeface="+mn-ea"/>
                <a:cs typeface="+mn-cs"/>
              </a:rPr>
              <a:t>The inmates may tell the victim: “They treat you like us.” They will build on the victim's ego with statements such as: "They‘re wrong about you“ ,and "They do not know you like I do".</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Offers of protection can be minor or serious.</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With a minor offer, an inmate can afford to get into trouble by</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saying,</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I'll take the heat“. In the more serious offer of protection it could consist of the use of fear and staging an event. The inmate will offer information about areas of danger to the victim.</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If the victim does not appear to be overly concerned about the dangers then the set-up team may stage an event, such as a fight, to demonstrate to the victim that the inmate or inmates will be there to protect them from other inmates.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inmate will approach the  subject of sex when they feel the friendship they have cultivated will tolerate it. The comments may be directed at the employee but away from the inmate, such as claiming it was another inmate that made certain comments and that the inmate was sticking up for the employee. For example: "Last night while the women were sitting around talking, one of the girls said, if it were not for being in prison, she would have sex with you freely. I said you were not like that."</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Inmates will create a situation which allows for touching. This does not necessarily have to be sexual in nature.</a:t>
            </a:r>
            <a:r>
              <a:rPr lang="en-US" sz="1200" kern="1200" baseline="0" dirty="0" smtClean="0">
                <a:solidFill>
                  <a:schemeClr val="tx1"/>
                </a:solidFill>
                <a:latin typeface="+mn-lt"/>
                <a:ea typeface="+mn-ea"/>
                <a:cs typeface="+mn-cs"/>
              </a:rPr>
              <a:t> </a:t>
            </a:r>
            <a:r>
              <a:rPr lang="en-US" sz="1200" kern="1200" dirty="0" smtClean="0">
                <a:solidFill>
                  <a:schemeClr val="tx1"/>
                </a:solidFill>
                <a:latin typeface="+mn-lt"/>
                <a:ea typeface="+mn-ea"/>
                <a:cs typeface="+mn-cs"/>
              </a:rPr>
              <a:t>But the touching will grow more and more frequent and prolonged as well as better timed to ensure that no other staff member is around.</a:t>
            </a:r>
          </a:p>
          <a:p>
            <a:r>
              <a:rPr lang="en-US" sz="1200" kern="1200" dirty="0" smtClean="0">
                <a:solidFill>
                  <a:schemeClr val="tx1"/>
                </a:solidFill>
                <a:latin typeface="+mn-lt"/>
                <a:ea typeface="+mn-ea"/>
                <a:cs typeface="+mn-cs"/>
              </a:rPr>
              <a:t>The rumor clinic completes the process that was started during the we/they step. In the we/they step the goal was to pull the victim from the peers. But this step is now designed to pull the peers away from the victim, thus, coming full circle.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200000"/>
              </a:lnSpc>
            </a:pPr>
            <a:r>
              <a:rPr lang="en-US" sz="1200" kern="1200" dirty="0" smtClean="0">
                <a:solidFill>
                  <a:schemeClr val="tx1"/>
                </a:solidFill>
                <a:latin typeface="Constantia" pitchFamily="18" charset="0"/>
                <a:ea typeface="+mn-ea"/>
                <a:cs typeface="+mn-cs"/>
              </a:rPr>
              <a:t>The shopping list is just that, a list of contraband items. This list not only includes goods but could also encompass sexual favors. They have created situation where refusal is difficult.</a:t>
            </a:r>
            <a:endParaRPr lang="en-US" dirty="0">
              <a:latin typeface="Constantia" pitchFamily="18" charset="0"/>
            </a:endParaRPr>
          </a:p>
        </p:txBody>
      </p:sp>
      <p:sp>
        <p:nvSpPr>
          <p:cNvPr id="4" name="Slide Number Placeholder 3"/>
          <p:cNvSpPr>
            <a:spLocks noGrp="1"/>
          </p:cNvSpPr>
          <p:nvPr>
            <p:ph type="sldNum" sz="quarter" idx="10"/>
          </p:nvPr>
        </p:nvSpPr>
        <p:spPr/>
        <p:txBody>
          <a:bodyPr/>
          <a:lstStyle/>
          <a:p>
            <a:fld id="{68D9A2E8-B582-478A-AC21-C5298C32592C}" type="slidenum">
              <a:rPr lang="en-US" smtClean="0"/>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 lever is obtained at any point during the set-up process. The victim gave the inmates the lever they needed to proceed with the turnout. Some where along the line there has been some type of indiscretion on the victim's behalf that the manipulator threatens to expose.</a:t>
            </a:r>
          </a:p>
          <a:p>
            <a:r>
              <a:rPr lang="en-US" sz="1200" kern="1200" dirty="0" smtClean="0">
                <a:solidFill>
                  <a:schemeClr val="tx1"/>
                </a:solidFill>
                <a:latin typeface="+mn-lt"/>
                <a:ea typeface="+mn-ea"/>
                <a:cs typeface="+mn-cs"/>
              </a:rPr>
              <a:t>The sting wraps up all the steps in the set-up. The victim now has a choice to make: do as you are told or suffer the consequences. The inmates themselves will, after using the victim, expose the employee's indiscretion to the authorities. A set-up is a game.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While prison</a:t>
            </a:r>
            <a:r>
              <a:rPr lang="en-US" baseline="0" dirty="0" smtClean="0"/>
              <a:t> contains criminals from all walks of life, there are those with the adept to execute the manipulation game; the dug peddlers, fraudsters and sex offenders. They can execute undercover study, tell convincing lies to the victim and lure them into the set up game.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Recognizing</a:t>
            </a:r>
            <a:r>
              <a:rPr lang="en-US" baseline="0" dirty="0" smtClean="0"/>
              <a:t> attempts of manipulation would save the correctional employees from this career destroying game. An officer should monitor his/her communication, he/she should learn the techniques and tools applied in the manipulation process. He should follow the rules with consistency and firmness and also gather information on the inmates’ behavior.</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2/15/2019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8321" y="1890668"/>
            <a:ext cx="9082242" cy="2900273"/>
          </a:xfrm>
        </p:spPr>
        <p:txBody>
          <a:bodyPr>
            <a:normAutofit/>
          </a:bodyPr>
          <a:lstStyle/>
          <a:p>
            <a:pPr algn="ctr">
              <a:lnSpc>
                <a:spcPct val="200000"/>
              </a:lnSpc>
            </a:pPr>
            <a:r>
              <a:rPr lang="en-US" b="1" dirty="0" smtClean="0">
                <a:solidFill>
                  <a:srgbClr val="00B050"/>
                </a:solidFill>
              </a:rPr>
              <a:t>Inappropriate Relationships between Inmates and Staff</a:t>
            </a: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8811" y="197476"/>
            <a:ext cx="4069724" cy="575256"/>
          </a:xfrm>
        </p:spPr>
        <p:txBody>
          <a:bodyPr>
            <a:normAutofit fontScale="90000"/>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677333" y="721218"/>
            <a:ext cx="11274261" cy="5945054"/>
          </a:xfrm>
        </p:spPr>
        <p:txBody>
          <a:bodyPr>
            <a:noAutofit/>
          </a:bodyPr>
          <a:lstStyle/>
          <a:p>
            <a:pPr marL="0" indent="0">
              <a:lnSpc>
                <a:spcPct val="200000"/>
              </a:lnSpc>
              <a:buFont typeface="Wingdings" pitchFamily="2" charset="2"/>
              <a:buChar char="Ø"/>
            </a:pPr>
            <a:r>
              <a:rPr lang="en-US" sz="2200" dirty="0" smtClean="0">
                <a:latin typeface="Constantia" pitchFamily="18" charset="0"/>
              </a:rPr>
              <a:t>Staff members, among them prison wardens are some of the people that prisoners interact with, who have access to the outside world.</a:t>
            </a:r>
          </a:p>
          <a:p>
            <a:pPr marL="0" indent="0">
              <a:lnSpc>
                <a:spcPct val="200000"/>
              </a:lnSpc>
              <a:buFont typeface="Wingdings" pitchFamily="2" charset="2"/>
              <a:buChar char="Ø"/>
            </a:pPr>
            <a:r>
              <a:rPr lang="en-US" sz="2200" dirty="0" smtClean="0">
                <a:latin typeface="Constantia" pitchFamily="18" charset="0"/>
              </a:rPr>
              <a:t>The prisoners thus seek to create relationships with the staff members, be it bad and illegal or good relationships.</a:t>
            </a:r>
          </a:p>
          <a:p>
            <a:pPr marL="0" indent="0">
              <a:lnSpc>
                <a:spcPct val="200000"/>
              </a:lnSpc>
              <a:buFont typeface="Wingdings" pitchFamily="2" charset="2"/>
              <a:buChar char="Ø"/>
            </a:pPr>
            <a:r>
              <a:rPr lang="en-US" sz="2200" dirty="0" smtClean="0">
                <a:latin typeface="Constantia" pitchFamily="18" charset="0"/>
              </a:rPr>
              <a:t>Amidst these interactions, inappropriate relationships are borne ranging from those of a sexual nature to emotional ones.</a:t>
            </a:r>
          </a:p>
          <a:p>
            <a:pPr marL="0" indent="0">
              <a:lnSpc>
                <a:spcPct val="200000"/>
              </a:lnSpc>
              <a:buFont typeface="Wingdings" pitchFamily="2" charset="2"/>
              <a:buChar char="Ø"/>
            </a:pPr>
            <a:r>
              <a:rPr lang="en-US" sz="2200" dirty="0" smtClean="0">
                <a:latin typeface="Constantia" pitchFamily="18" charset="0"/>
              </a:rPr>
              <a:t>The staffs not only get compromised in their actions, but also exhibit partiality in dealing with inmates whom they have relationships with.</a:t>
            </a:r>
          </a:p>
        </p:txBody>
      </p:sp>
    </p:spTree>
    <p:extLst>
      <p:ext uri="{BB962C8B-B14F-4D97-AF65-F5344CB8AC3E}">
        <p14:creationId xmlns=""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B050"/>
                </a:solidFill>
              </a:rPr>
              <a:t>Introduction cont…</a:t>
            </a:r>
            <a:endParaRPr lang="en-US" dirty="0">
              <a:solidFill>
                <a:srgbClr val="00B050"/>
              </a:solidFill>
            </a:endParaRPr>
          </a:p>
        </p:txBody>
      </p:sp>
      <p:sp>
        <p:nvSpPr>
          <p:cNvPr id="3" name="Content Placeholder 2"/>
          <p:cNvSpPr>
            <a:spLocks noGrp="1"/>
          </p:cNvSpPr>
          <p:nvPr>
            <p:ph idx="1"/>
          </p:nvPr>
        </p:nvSpPr>
        <p:spPr>
          <a:xfrm>
            <a:off x="677334" y="1544320"/>
            <a:ext cx="10417386" cy="5140959"/>
          </a:xfrm>
        </p:spPr>
        <p:txBody>
          <a:bodyPr>
            <a:normAutofit/>
          </a:bodyPr>
          <a:lstStyle/>
          <a:p>
            <a:pPr indent="0">
              <a:lnSpc>
                <a:spcPct val="200000"/>
              </a:lnSpc>
              <a:buFont typeface="Wingdings" pitchFamily="2" charset="2"/>
              <a:buChar char="Ø"/>
            </a:pPr>
            <a:r>
              <a:rPr lang="en-US" sz="2200" dirty="0" smtClean="0">
                <a:latin typeface="Constantia" pitchFamily="18" charset="0"/>
              </a:rPr>
              <a:t>This relationships may include ethical and non-ethical </a:t>
            </a:r>
            <a:r>
              <a:rPr lang="en-US" sz="2200" dirty="0" smtClean="0">
                <a:latin typeface="Constantia" pitchFamily="18" charset="0"/>
              </a:rPr>
              <a:t>behavior, which lead breach </a:t>
            </a:r>
            <a:r>
              <a:rPr lang="en-US" sz="2200" dirty="0" smtClean="0">
                <a:latin typeface="Constantia" pitchFamily="18" charset="0"/>
              </a:rPr>
              <a:t>to code of conduct issued to all prison staff members.</a:t>
            </a:r>
          </a:p>
          <a:p>
            <a:pPr indent="0">
              <a:lnSpc>
                <a:spcPct val="200000"/>
              </a:lnSpc>
              <a:buFont typeface="Wingdings" pitchFamily="2" charset="2"/>
              <a:buChar char="Ø"/>
            </a:pPr>
            <a:r>
              <a:rPr lang="en-US" sz="2200" dirty="0" smtClean="0">
                <a:latin typeface="Constantia" pitchFamily="18" charset="0"/>
              </a:rPr>
              <a:t>When there is gross misconduct  and corruption on the part of the staff with the knowledge of the prisoner, the dynamics shift and the control shifts between the two.</a:t>
            </a:r>
          </a:p>
          <a:p>
            <a:pPr indent="0">
              <a:lnSpc>
                <a:spcPct val="200000"/>
              </a:lnSpc>
              <a:buFont typeface="Wingdings" pitchFamily="2" charset="2"/>
              <a:buChar char="Ø"/>
            </a:pPr>
            <a:r>
              <a:rPr lang="en-US" sz="2200" dirty="0" smtClean="0">
                <a:latin typeface="Constantia" pitchFamily="18" charset="0"/>
              </a:rPr>
              <a:t>The threat of consequences increases the negotiating power of the inmate as he/she threatens to divulge the misconduct by the staff member.</a:t>
            </a:r>
            <a:endParaRPr lang="en-US" sz="2200" dirty="0">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014" y="254000"/>
            <a:ext cx="8596668" cy="621763"/>
          </a:xfrm>
        </p:spPr>
        <p:txBody>
          <a:bodyPr>
            <a:normAutofit fontScale="90000"/>
          </a:bodyPr>
          <a:lstStyle/>
          <a:p>
            <a:pPr algn="ctr"/>
            <a:r>
              <a:rPr lang="en-US" dirty="0" smtClean="0">
                <a:solidFill>
                  <a:srgbClr val="00B050"/>
                </a:solidFill>
              </a:rPr>
              <a:t>Nature of Staff-Prisoner Relationships </a:t>
            </a:r>
            <a:endParaRPr lang="en-US" dirty="0">
              <a:solidFill>
                <a:srgbClr val="00B050"/>
              </a:solidFill>
            </a:endParaRPr>
          </a:p>
        </p:txBody>
      </p:sp>
      <p:sp>
        <p:nvSpPr>
          <p:cNvPr id="3" name="Content Placeholder 2"/>
          <p:cNvSpPr>
            <a:spLocks noGrp="1"/>
          </p:cNvSpPr>
          <p:nvPr>
            <p:ph idx="1"/>
          </p:nvPr>
        </p:nvSpPr>
        <p:spPr>
          <a:xfrm>
            <a:off x="543655" y="924560"/>
            <a:ext cx="11658505" cy="5933440"/>
          </a:xfrm>
        </p:spPr>
        <p:txBody>
          <a:bodyPr>
            <a:normAutofit/>
          </a:bodyPr>
          <a:lstStyle/>
          <a:p>
            <a:pPr>
              <a:lnSpc>
                <a:spcPct val="200000"/>
              </a:lnSpc>
              <a:buFont typeface="Wingdings" pitchFamily="2" charset="2"/>
              <a:buChar char="Ø"/>
            </a:pPr>
            <a:r>
              <a:rPr lang="en-US" sz="2200" dirty="0" smtClean="0">
                <a:solidFill>
                  <a:schemeClr val="tx1"/>
                </a:solidFill>
                <a:latin typeface="Constantia" pitchFamily="18" charset="0"/>
              </a:rPr>
              <a:t>Stanford Prison Experiment is one of the earliest and most influential study that has contributed to the understanding of the relationships dynamics in prisons.</a:t>
            </a:r>
          </a:p>
          <a:p>
            <a:pPr>
              <a:lnSpc>
                <a:spcPct val="200000"/>
              </a:lnSpc>
              <a:buFont typeface="Wingdings" pitchFamily="2" charset="2"/>
              <a:buChar char="Ø"/>
            </a:pPr>
            <a:r>
              <a:rPr lang="en-US" sz="2200" dirty="0" smtClean="0">
                <a:solidFill>
                  <a:schemeClr val="tx1"/>
                </a:solidFill>
                <a:latin typeface="Constantia" pitchFamily="18" charset="0"/>
              </a:rPr>
              <a:t>In the study, students were allocated the role of a prisoner or a prison officer in a mock prisoner setting.  However, it was suspended due to the extreme emotions from the  participants.</a:t>
            </a:r>
          </a:p>
          <a:p>
            <a:pPr>
              <a:lnSpc>
                <a:spcPct val="200000"/>
              </a:lnSpc>
              <a:buFont typeface="Wingdings" pitchFamily="2" charset="2"/>
              <a:buChar char="Ø"/>
            </a:pPr>
            <a:r>
              <a:rPr lang="en-US" sz="2200" dirty="0" smtClean="0">
                <a:solidFill>
                  <a:schemeClr val="tx1"/>
                </a:solidFill>
                <a:latin typeface="Constantia" pitchFamily="18" charset="0"/>
              </a:rPr>
              <a:t>The researchers concluded  that the influential forces of staff power and prisoners’ punishment altered the behavior of the participants in a way that their reactions were negative and hostile.</a:t>
            </a:r>
          </a:p>
          <a:p>
            <a:pPr>
              <a:lnSpc>
                <a:spcPct val="200000"/>
              </a:lnSpc>
              <a:buFont typeface="Wingdings" pitchFamily="2" charset="2"/>
              <a:buChar char="Ø"/>
            </a:pPr>
            <a:endParaRPr lang="en-US" sz="2200" dirty="0" smtClean="0">
              <a:solidFill>
                <a:schemeClr val="tx1"/>
              </a:solidFill>
              <a:latin typeface="Constantia" pitchFamily="18" charset="0"/>
            </a:endParaRPr>
          </a:p>
          <a:p>
            <a:pPr>
              <a:lnSpc>
                <a:spcPct val="200000"/>
              </a:lnSpc>
              <a:buFont typeface="Wingdings" pitchFamily="2" charset="2"/>
              <a:buChar char="Ø"/>
            </a:pPr>
            <a:endParaRPr lang="en-US" sz="2200" dirty="0" smtClean="0">
              <a:solidFill>
                <a:schemeClr val="tx1"/>
              </a:solidFill>
              <a:latin typeface="Constantia" pitchFamily="18" charset="0"/>
            </a:endParaRPr>
          </a:p>
        </p:txBody>
      </p:sp>
    </p:spTree>
    <p:extLst>
      <p:ext uri="{BB962C8B-B14F-4D97-AF65-F5344CB8AC3E}">
        <p14:creationId xmlns="" xmlns:p14="http://schemas.microsoft.com/office/powerpoint/2010/main" val="978760343"/>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2945" y="171718"/>
            <a:ext cx="8596668" cy="510862"/>
          </a:xfrm>
        </p:spPr>
        <p:txBody>
          <a:bodyPr>
            <a:normAutofit fontScale="90000"/>
          </a:bodyPr>
          <a:lstStyle/>
          <a:p>
            <a:pPr algn="ctr"/>
            <a:r>
              <a:rPr lang="en-US" dirty="0" smtClean="0">
                <a:solidFill>
                  <a:srgbClr val="00B050"/>
                </a:solidFill>
              </a:rPr>
              <a:t>Nature of Staff-Prisoner Relationships Cont…</a:t>
            </a:r>
            <a:endParaRPr lang="en-US" dirty="0"/>
          </a:p>
        </p:txBody>
      </p:sp>
      <p:sp>
        <p:nvSpPr>
          <p:cNvPr id="3" name="Content Placeholder 2"/>
          <p:cNvSpPr>
            <a:spLocks noGrp="1"/>
          </p:cNvSpPr>
          <p:nvPr>
            <p:ph idx="1"/>
          </p:nvPr>
        </p:nvSpPr>
        <p:spPr>
          <a:xfrm>
            <a:off x="0" y="759854"/>
            <a:ext cx="12028868" cy="5966068"/>
          </a:xfrm>
        </p:spPr>
        <p:txBody>
          <a:bodyPr>
            <a:noAutofit/>
          </a:bodyPr>
          <a:lstStyle/>
          <a:p>
            <a:pPr>
              <a:lnSpc>
                <a:spcPct val="200000"/>
              </a:lnSpc>
              <a:buFont typeface="Wingdings" pitchFamily="2" charset="2"/>
              <a:buChar char="Ø"/>
            </a:pPr>
            <a:r>
              <a:rPr lang="en-US" sz="2200" dirty="0" smtClean="0">
                <a:latin typeface="Constantia" pitchFamily="18" charset="0"/>
              </a:rPr>
              <a:t>Based on the results of the study,  it is evident that placing an individual in the position of being a punisher or a prisoner prompts him/her to adopt a dominant or a submissive role respectively.</a:t>
            </a:r>
          </a:p>
          <a:p>
            <a:pPr>
              <a:lnSpc>
                <a:spcPct val="200000"/>
              </a:lnSpc>
              <a:buFont typeface="Wingdings" pitchFamily="2" charset="2"/>
              <a:buChar char="Ø"/>
            </a:pPr>
            <a:r>
              <a:rPr lang="en-US" sz="2200" dirty="0" smtClean="0">
                <a:latin typeface="Constantia" pitchFamily="18" charset="0"/>
              </a:rPr>
              <a:t>Preconceived beliefs about the characteristics and the stereotypes placed  on prison officers and inmates had a crucial impact on the behavior of the participants in the study.</a:t>
            </a:r>
          </a:p>
          <a:p>
            <a:pPr>
              <a:lnSpc>
                <a:spcPct val="200000"/>
              </a:lnSpc>
              <a:buFont typeface="Wingdings" pitchFamily="2" charset="2"/>
              <a:buChar char="Ø"/>
            </a:pPr>
            <a:r>
              <a:rPr lang="en-US" sz="2200" dirty="0" smtClean="0">
                <a:latin typeface="Constantia" pitchFamily="18" charset="0"/>
              </a:rPr>
              <a:t>Subsequent studies have explored more of the staff members such as therapists, correctional officers, custodial, and non-custodial staffs to give more insight on the dynamics that dominate the relationships between them.</a:t>
            </a:r>
            <a:endParaRPr lang="en-US" sz="2200" dirty="0">
              <a:latin typeface="Constantia" pitchFamily="18" charset="0"/>
            </a:endParaRPr>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1728" y="158841"/>
            <a:ext cx="8596668" cy="575256"/>
          </a:xfrm>
        </p:spPr>
        <p:txBody>
          <a:bodyPr>
            <a:normAutofit fontScale="90000"/>
          </a:bodyPr>
          <a:lstStyle/>
          <a:p>
            <a:r>
              <a:rPr lang="en-US" dirty="0" smtClean="0">
                <a:solidFill>
                  <a:srgbClr val="00B050"/>
                </a:solidFill>
              </a:rPr>
              <a:t>Nature of Staff-Prisoner Relationships Cont…</a:t>
            </a:r>
            <a:endParaRPr lang="en-US" dirty="0"/>
          </a:p>
        </p:txBody>
      </p:sp>
      <p:sp>
        <p:nvSpPr>
          <p:cNvPr id="3" name="Content Placeholder 2"/>
          <p:cNvSpPr>
            <a:spLocks noGrp="1"/>
          </p:cNvSpPr>
          <p:nvPr>
            <p:ph idx="1"/>
          </p:nvPr>
        </p:nvSpPr>
        <p:spPr>
          <a:xfrm>
            <a:off x="180304" y="785611"/>
            <a:ext cx="11797048" cy="5898524"/>
          </a:xfrm>
        </p:spPr>
        <p:txBody>
          <a:bodyPr>
            <a:normAutofit/>
          </a:bodyPr>
          <a:lstStyle/>
          <a:p>
            <a:pPr>
              <a:lnSpc>
                <a:spcPct val="200000"/>
              </a:lnSpc>
              <a:buFont typeface="Wingdings" pitchFamily="2" charset="2"/>
              <a:buChar char="Ø"/>
            </a:pPr>
            <a:r>
              <a:rPr lang="en-US" sz="2200" dirty="0" smtClean="0">
                <a:latin typeface="Constantia" pitchFamily="18" charset="0"/>
              </a:rPr>
              <a:t>There are factors that influence the nature of staff-prisoner relationships which include:</a:t>
            </a:r>
          </a:p>
          <a:p>
            <a:pPr lvl="2">
              <a:lnSpc>
                <a:spcPct val="200000"/>
              </a:lnSpc>
              <a:buFont typeface="Wingdings" pitchFamily="2" charset="2"/>
              <a:buChar char="v"/>
            </a:pPr>
            <a:r>
              <a:rPr lang="en-US" sz="2200" dirty="0" smtClean="0">
                <a:latin typeface="Constantia" pitchFamily="18" charset="0"/>
              </a:rPr>
              <a:t>Staff perception of the prisoners</a:t>
            </a:r>
          </a:p>
          <a:p>
            <a:pPr lvl="2">
              <a:lnSpc>
                <a:spcPct val="200000"/>
              </a:lnSpc>
              <a:buFont typeface="Wingdings" pitchFamily="2" charset="2"/>
              <a:buChar char="v"/>
            </a:pPr>
            <a:r>
              <a:rPr lang="en-US" sz="2200" dirty="0" smtClean="0">
                <a:latin typeface="Constantia" pitchFamily="18" charset="0"/>
              </a:rPr>
              <a:t>Orientation of the relationship</a:t>
            </a:r>
          </a:p>
          <a:p>
            <a:pPr lvl="2">
              <a:lnSpc>
                <a:spcPct val="200000"/>
              </a:lnSpc>
              <a:buFont typeface="Wingdings" pitchFamily="2" charset="2"/>
              <a:buChar char="v"/>
            </a:pPr>
            <a:r>
              <a:rPr lang="en-US" sz="2200" dirty="0" smtClean="0">
                <a:latin typeface="Constantia" pitchFamily="18" charset="0"/>
              </a:rPr>
              <a:t>The social distance between the inmates and the staff</a:t>
            </a:r>
          </a:p>
          <a:p>
            <a:pPr marL="274320" lvl="2" indent="0">
              <a:lnSpc>
                <a:spcPct val="200000"/>
              </a:lnSpc>
              <a:buFont typeface="Wingdings" pitchFamily="2" charset="2"/>
              <a:buChar char="Ø"/>
            </a:pPr>
            <a:r>
              <a:rPr lang="en-US" sz="2200" dirty="0" smtClean="0">
                <a:latin typeface="Constantia" pitchFamily="18" charset="0"/>
              </a:rPr>
              <a:t>When the staffs perceive inmates with fear, they tend to keep a safe distance with feelings of inadequacy and helplessness. As a result, the relationship between them tend to remain tense and retrogressive.</a:t>
            </a: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0822" y="352023"/>
            <a:ext cx="8596668" cy="549499"/>
          </a:xfrm>
        </p:spPr>
        <p:txBody>
          <a:bodyPr>
            <a:normAutofit fontScale="90000"/>
          </a:bodyPr>
          <a:lstStyle/>
          <a:p>
            <a:pPr algn="ctr"/>
            <a:r>
              <a:rPr lang="en-US" dirty="0" smtClean="0">
                <a:solidFill>
                  <a:srgbClr val="00B050"/>
                </a:solidFill>
              </a:rPr>
              <a:t>Nature of Staff-Prisoner Relationships Cont…</a:t>
            </a:r>
            <a:endParaRPr lang="en-US" dirty="0"/>
          </a:p>
        </p:txBody>
      </p:sp>
      <p:sp>
        <p:nvSpPr>
          <p:cNvPr id="3" name="Content Placeholder 2"/>
          <p:cNvSpPr>
            <a:spLocks noGrp="1"/>
          </p:cNvSpPr>
          <p:nvPr>
            <p:ph idx="1"/>
          </p:nvPr>
        </p:nvSpPr>
        <p:spPr>
          <a:xfrm>
            <a:off x="193183" y="1081826"/>
            <a:ext cx="11552349" cy="5550794"/>
          </a:xfrm>
        </p:spPr>
        <p:txBody>
          <a:bodyPr>
            <a:normAutofit/>
          </a:bodyPr>
          <a:lstStyle/>
          <a:p>
            <a:pPr>
              <a:lnSpc>
                <a:spcPct val="200000"/>
              </a:lnSpc>
              <a:buFont typeface="Wingdings" pitchFamily="2" charset="2"/>
              <a:buChar char="Ø"/>
            </a:pPr>
            <a:r>
              <a:rPr lang="en-US" sz="2200" dirty="0" smtClean="0">
                <a:latin typeface="Constantia" pitchFamily="18" charset="0"/>
              </a:rPr>
              <a:t>Social distance is the gap that exist between the inmates and the staff guarding them. Initially it starts as a formal, distanced one and then progresses through to informal interaction and eventually to intimacy.</a:t>
            </a:r>
          </a:p>
          <a:p>
            <a:pPr>
              <a:lnSpc>
                <a:spcPct val="200000"/>
              </a:lnSpc>
              <a:buFont typeface="Wingdings" pitchFamily="2" charset="2"/>
              <a:buChar char="Ø"/>
            </a:pPr>
            <a:r>
              <a:rPr lang="en-US" sz="2200" dirty="0" smtClean="0">
                <a:latin typeface="Constantia" pitchFamily="18" charset="0"/>
              </a:rPr>
              <a:t>Regarding the orientation of the relationship, some inmates seek to be feared by the prison staff; they display violence during interaction to orient the relationship to a more tense one. If the inmate want a favor he orient the relationship to be a cordial one to create ground to ask for the favor.</a:t>
            </a:r>
          </a:p>
          <a:p>
            <a:pPr>
              <a:lnSpc>
                <a:spcPct val="200000"/>
              </a:lnSpc>
              <a:buFont typeface="Wingdings" pitchFamily="2" charset="2"/>
              <a:buChar char="Ø"/>
            </a:pPr>
            <a:endParaRPr lang="en-US" sz="2200" dirty="0" smtClean="0">
              <a:latin typeface="Constantia" pitchFamily="18" charset="0"/>
            </a:endParaRPr>
          </a:p>
          <a:p>
            <a:pPr>
              <a:lnSpc>
                <a:spcPct val="200000"/>
              </a:lnSpc>
              <a:buFont typeface="Wingdings" pitchFamily="2" charset="2"/>
              <a:buChar char="Ø"/>
            </a:pPr>
            <a:endParaRPr lang="en-US" sz="2200" dirty="0" smtClean="0">
              <a:latin typeface="Constantia" pitchFamily="18" charset="0"/>
            </a:endParaRPr>
          </a:p>
          <a:p>
            <a:pPr>
              <a:lnSpc>
                <a:spcPct val="200000"/>
              </a:lnSpc>
              <a:buFont typeface="Wingdings" pitchFamily="2" charset="2"/>
              <a:buChar char="Ø"/>
            </a:pPr>
            <a:endParaRPr lang="en-US" sz="2200" dirty="0">
              <a:latin typeface="Constantia" pitchFamily="18" charset="0"/>
            </a:endParaRPr>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0771" y="345296"/>
            <a:ext cx="9874755" cy="903954"/>
          </a:xfrm>
        </p:spPr>
        <p:txBody>
          <a:bodyPr>
            <a:normAutofit fontScale="90000"/>
          </a:bodyPr>
          <a:lstStyle/>
          <a:p>
            <a:pPr algn="ctr"/>
            <a:r>
              <a:rPr lang="en-US" dirty="0" smtClean="0">
                <a:solidFill>
                  <a:srgbClr val="00B050"/>
                </a:solidFill>
              </a:rPr>
              <a:t>Inmate Attempting to Compromise a Staff Member</a:t>
            </a:r>
            <a:endParaRPr lang="en-US" dirty="0">
              <a:solidFill>
                <a:srgbClr val="00B050"/>
              </a:solidFill>
            </a:endParaRPr>
          </a:p>
        </p:txBody>
      </p:sp>
      <p:sp>
        <p:nvSpPr>
          <p:cNvPr id="3" name="Content Placeholder 2"/>
          <p:cNvSpPr>
            <a:spLocks noGrp="1"/>
          </p:cNvSpPr>
          <p:nvPr>
            <p:ph idx="1"/>
          </p:nvPr>
        </p:nvSpPr>
        <p:spPr>
          <a:xfrm>
            <a:off x="270456" y="1300480"/>
            <a:ext cx="11719775" cy="5557520"/>
          </a:xfrm>
        </p:spPr>
        <p:txBody>
          <a:bodyPr>
            <a:noAutofit/>
          </a:bodyPr>
          <a:lstStyle/>
          <a:p>
            <a:pPr marL="0" indent="0">
              <a:lnSpc>
                <a:spcPct val="200000"/>
              </a:lnSpc>
              <a:buFont typeface="Wingdings" pitchFamily="2" charset="2"/>
              <a:buChar char="Ø"/>
            </a:pPr>
            <a:r>
              <a:rPr lang="en-US" sz="2200" dirty="0" smtClean="0">
                <a:latin typeface="Constantia" pitchFamily="18" charset="0"/>
              </a:rPr>
              <a:t>Inmates use a variety of strategies to compromise the prison staffs who are  guarding them. </a:t>
            </a:r>
          </a:p>
          <a:p>
            <a:pPr marL="0" indent="0">
              <a:lnSpc>
                <a:spcPct val="200000"/>
              </a:lnSpc>
              <a:buFont typeface="Wingdings" pitchFamily="2" charset="2"/>
              <a:buChar char="Ø"/>
            </a:pPr>
            <a:r>
              <a:rPr lang="en-US" sz="2200" dirty="0" smtClean="0">
                <a:latin typeface="Constantia" pitchFamily="18" charset="0"/>
              </a:rPr>
              <a:t> some prisoners are extremely skilled in identifying vulnerable correctional officers.  After slyly feeling out their target individual, they relentlessly pursue him/her to achieve their evil objectives by cultivating inappropriate relationships.</a:t>
            </a:r>
          </a:p>
          <a:p>
            <a:pPr marL="0" indent="0">
              <a:lnSpc>
                <a:spcPct val="200000"/>
              </a:lnSpc>
              <a:buFont typeface="Wingdings" pitchFamily="2" charset="2"/>
              <a:buChar char="Ø"/>
            </a:pPr>
            <a:r>
              <a:rPr lang="en-US" sz="2200" dirty="0" smtClean="0">
                <a:latin typeface="Constantia" pitchFamily="18" charset="0"/>
              </a:rPr>
              <a:t>With the idleness and the unlimited time in their cells, an inmate who is skilled in manipulating people will devise a strategy to draw even the most ethical correctional employee into misconduct.</a:t>
            </a:r>
          </a:p>
          <a:p>
            <a:pPr marL="0" indent="0">
              <a:lnSpc>
                <a:spcPct val="150000"/>
              </a:lnSpc>
              <a:buNone/>
            </a:pPr>
            <a:endParaRPr lang="en-US" dirty="0">
              <a:latin typeface="Constantia" pitchFamily="18" charset="0"/>
            </a:endParaRPr>
          </a:p>
        </p:txBody>
      </p:sp>
    </p:spTree>
    <p:extLst>
      <p:ext uri="{BB962C8B-B14F-4D97-AF65-F5344CB8AC3E}">
        <p14:creationId xmlns="" xmlns:p14="http://schemas.microsoft.com/office/powerpoint/2010/main" val="1471288915"/>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9701" y="589280"/>
            <a:ext cx="11281893" cy="883920"/>
          </a:xfrm>
        </p:spPr>
        <p:txBody>
          <a:bodyPr>
            <a:normAutofit fontScale="90000"/>
          </a:bodyPr>
          <a:lstStyle/>
          <a:p>
            <a:pPr algn="ctr"/>
            <a:r>
              <a:rPr lang="en-US" dirty="0" smtClean="0">
                <a:solidFill>
                  <a:srgbClr val="00B050"/>
                </a:solidFill>
              </a:rPr>
              <a:t>Strategies that Inmates Use to Manipulate  Correctional Employees</a:t>
            </a:r>
            <a:endParaRPr lang="en-US" dirty="0">
              <a:solidFill>
                <a:srgbClr val="00B050"/>
              </a:solidFill>
            </a:endParaRPr>
          </a:p>
        </p:txBody>
      </p:sp>
      <p:sp>
        <p:nvSpPr>
          <p:cNvPr id="3" name="Content Placeholder 2"/>
          <p:cNvSpPr>
            <a:spLocks noGrp="1"/>
          </p:cNvSpPr>
          <p:nvPr>
            <p:ph idx="1"/>
          </p:nvPr>
        </p:nvSpPr>
        <p:spPr>
          <a:xfrm>
            <a:off x="231820" y="1558344"/>
            <a:ext cx="11771290" cy="5299655"/>
          </a:xfrm>
        </p:spPr>
        <p:txBody>
          <a:bodyPr>
            <a:normAutofit/>
          </a:bodyPr>
          <a:lstStyle/>
          <a:p>
            <a:pPr>
              <a:lnSpc>
                <a:spcPct val="200000"/>
              </a:lnSpc>
              <a:buFont typeface="Wingdings" pitchFamily="2" charset="2"/>
              <a:buChar char="Ø"/>
            </a:pPr>
            <a:r>
              <a:rPr lang="en-US" sz="2200" dirty="0" smtClean="0">
                <a:latin typeface="Constantia" pitchFamily="18" charset="0"/>
              </a:rPr>
              <a:t>In an environment like prison, survival is critical and prisoners use manipulation using the set rules or associating with the heavies.</a:t>
            </a:r>
          </a:p>
          <a:p>
            <a:pPr>
              <a:lnSpc>
                <a:spcPct val="200000"/>
              </a:lnSpc>
              <a:buFont typeface="Wingdings" pitchFamily="2" charset="2"/>
              <a:buChar char="Ø"/>
            </a:pPr>
            <a:r>
              <a:rPr lang="en-US" sz="2200" dirty="0" smtClean="0">
                <a:latin typeface="Constantia" pitchFamily="18" charset="0"/>
              </a:rPr>
              <a:t>Inmates use a  variety of strategies to manipulate prison staffs into doing what they want. They adeptly study the correctional officers to spot a weakness that they can use in achieving their dubious objectives. </a:t>
            </a:r>
          </a:p>
          <a:p>
            <a:pPr>
              <a:lnSpc>
                <a:spcPct val="200000"/>
              </a:lnSpc>
              <a:buFont typeface="Wingdings" pitchFamily="2" charset="2"/>
              <a:buChar char="Ø"/>
            </a:pPr>
            <a:r>
              <a:rPr lang="en-US" sz="2200" dirty="0" smtClean="0">
                <a:latin typeface="Constantia" pitchFamily="18" charset="0"/>
              </a:rPr>
              <a:t>It is thus advisable for  a correction officer to be alert while walking around in the centre knowing that he is being watched by the inmates.</a:t>
            </a:r>
          </a:p>
          <a:p>
            <a:pPr>
              <a:lnSpc>
                <a:spcPct val="200000"/>
              </a:lnSpc>
              <a:buFont typeface="Wingdings" pitchFamily="2" charset="2"/>
              <a:buChar char="Ø"/>
            </a:pPr>
            <a:endParaRPr lang="en-US" sz="2400" dirty="0" smtClean="0"/>
          </a:p>
          <a:p>
            <a:pPr lvl="1">
              <a:lnSpc>
                <a:spcPct val="200000"/>
              </a:lnSpc>
              <a:buFont typeface="Wingdings" pitchFamily="2" charset="2"/>
              <a:buChar char="v"/>
            </a:pPr>
            <a:endParaRPr lang="en-US" sz="2200" b="1" dirty="0" smtClean="0">
              <a:latin typeface="Constantia" pitchFamily="18" charset="0"/>
            </a:endParaRPr>
          </a:p>
          <a:p>
            <a:pPr>
              <a:lnSpc>
                <a:spcPct val="150000"/>
              </a:lnSpc>
              <a:buFont typeface="Wingdings" pitchFamily="2" charset="2"/>
              <a:buChar char="Ø"/>
            </a:pPr>
            <a:endParaRPr lang="en-US" sz="2000" b="1" dirty="0" smtClean="0"/>
          </a:p>
          <a:p>
            <a:pPr>
              <a:lnSpc>
                <a:spcPct val="15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0048" y="0"/>
            <a:ext cx="8443055" cy="695459"/>
          </a:xfrm>
        </p:spPr>
        <p:txBody>
          <a:bodyPr>
            <a:noAutofit/>
          </a:bodyPr>
          <a:lstStyle/>
          <a:p>
            <a:pPr algn="ctr"/>
            <a:r>
              <a:rPr lang="en-US" dirty="0" smtClean="0">
                <a:solidFill>
                  <a:srgbClr val="00B050"/>
                </a:solidFill>
              </a:rPr>
              <a:t>Strategies of manipulation Cont…</a:t>
            </a:r>
            <a:endParaRPr lang="en-US" dirty="0">
              <a:solidFill>
                <a:srgbClr val="00B050"/>
              </a:solidFill>
            </a:endParaRPr>
          </a:p>
        </p:txBody>
      </p:sp>
      <p:sp>
        <p:nvSpPr>
          <p:cNvPr id="3" name="Content Placeholder 2"/>
          <p:cNvSpPr>
            <a:spLocks noGrp="1"/>
          </p:cNvSpPr>
          <p:nvPr>
            <p:ph idx="1"/>
          </p:nvPr>
        </p:nvSpPr>
        <p:spPr>
          <a:xfrm>
            <a:off x="677333" y="579549"/>
            <a:ext cx="11222745" cy="6085412"/>
          </a:xfrm>
        </p:spPr>
        <p:txBody>
          <a:bodyPr>
            <a:normAutofit fontScale="92500"/>
          </a:bodyPr>
          <a:lstStyle/>
          <a:p>
            <a:pPr marL="457200" indent="0">
              <a:lnSpc>
                <a:spcPct val="200000"/>
              </a:lnSpc>
              <a:buFont typeface="Wingdings" pitchFamily="2" charset="2"/>
              <a:buChar char="Ø"/>
            </a:pPr>
            <a:r>
              <a:rPr lang="en-US" sz="2400" dirty="0" smtClean="0">
                <a:latin typeface="Constantia" pitchFamily="18" charset="0"/>
              </a:rPr>
              <a:t>Among the inmates are sex offenders, peddlers, and fraudsters who are already adept in manipulation and will not hesitate to do the same to the correctional officers</a:t>
            </a:r>
          </a:p>
          <a:p>
            <a:pPr marL="457200" indent="0">
              <a:lnSpc>
                <a:spcPct val="200000"/>
              </a:lnSpc>
              <a:buFont typeface="Wingdings" pitchFamily="2" charset="2"/>
              <a:buChar char="Ø"/>
            </a:pPr>
            <a:r>
              <a:rPr lang="en-US" sz="2400" dirty="0" smtClean="0">
                <a:latin typeface="Constantia" pitchFamily="18" charset="0"/>
              </a:rPr>
              <a:t>Some of the inmates also have an intelligence system that reach deep into government departments allowing them to get confidential information before hand. </a:t>
            </a:r>
          </a:p>
          <a:p>
            <a:pPr marL="457200" indent="0">
              <a:lnSpc>
                <a:spcPct val="200000"/>
              </a:lnSpc>
              <a:buFont typeface="Wingdings" pitchFamily="2" charset="2"/>
              <a:buChar char="Ø"/>
            </a:pPr>
            <a:r>
              <a:rPr lang="en-US" sz="2400" dirty="0" smtClean="0">
                <a:latin typeface="Constantia" pitchFamily="18" charset="0"/>
              </a:rPr>
              <a:t>For example, they may have friends and relatives in the departments of investigation and social security, traffic authority, and roads assisting them with classified information that they can use to blackmail or manipulate prison staffs.</a:t>
            </a:r>
          </a:p>
          <a:p>
            <a:pPr marL="457200" indent="0">
              <a:lnSpc>
                <a:spcPct val="200000"/>
              </a:lnSpc>
              <a:buFont typeface="Wingdings" pitchFamily="2" charset="2"/>
              <a:buChar char="Ø"/>
            </a:pPr>
            <a:endParaRPr lang="en-US" sz="24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1229" y="0"/>
            <a:ext cx="7920506" cy="721217"/>
          </a:xfrm>
        </p:spPr>
        <p:txBody>
          <a:bodyPr>
            <a:normAutofit/>
          </a:bodyPr>
          <a:lstStyle/>
          <a:p>
            <a:pPr algn="ctr"/>
            <a:r>
              <a:rPr lang="en-US" dirty="0" smtClean="0">
                <a:solidFill>
                  <a:srgbClr val="00B050"/>
                </a:solidFill>
              </a:rPr>
              <a:t>Strategies of manipulation Cont…</a:t>
            </a:r>
            <a:endParaRPr lang="en-US" dirty="0"/>
          </a:p>
        </p:txBody>
      </p:sp>
      <p:sp>
        <p:nvSpPr>
          <p:cNvPr id="3" name="Content Placeholder 2"/>
          <p:cNvSpPr>
            <a:spLocks noGrp="1"/>
          </p:cNvSpPr>
          <p:nvPr>
            <p:ph idx="1"/>
          </p:nvPr>
        </p:nvSpPr>
        <p:spPr>
          <a:xfrm>
            <a:off x="231820" y="682580"/>
            <a:ext cx="11719774" cy="5975797"/>
          </a:xfrm>
        </p:spPr>
        <p:txBody>
          <a:bodyPr>
            <a:normAutofit/>
          </a:bodyPr>
          <a:lstStyle/>
          <a:p>
            <a:pPr>
              <a:lnSpc>
                <a:spcPct val="200000"/>
              </a:lnSpc>
              <a:buFont typeface="Wingdings" pitchFamily="2" charset="2"/>
              <a:buChar char="Ø"/>
            </a:pPr>
            <a:r>
              <a:rPr lang="en-US" sz="2200" dirty="0" smtClean="0">
                <a:latin typeface="Constantia" pitchFamily="18" charset="0"/>
              </a:rPr>
              <a:t>Anyone who has worked in correction service knows that despite the detailed security, report writing, and case management in the world, one would not see an inmates set-up coming.</a:t>
            </a:r>
          </a:p>
          <a:p>
            <a:pPr>
              <a:lnSpc>
                <a:spcPct val="200000"/>
              </a:lnSpc>
              <a:buFont typeface="Wingdings" pitchFamily="2" charset="2"/>
              <a:buChar char="Ø"/>
            </a:pPr>
            <a:r>
              <a:rPr lang="en-US" sz="2200" dirty="0" smtClean="0">
                <a:latin typeface="Constantia" pitchFamily="18" charset="0"/>
              </a:rPr>
              <a:t>In one’s life prior to entering the field of correction services, he/she is surrounding by people who could be trusted and relied upon in their lives. One readily gives the benefit of doubt and fails to attend to instincts that he/she could be deceived.</a:t>
            </a:r>
          </a:p>
          <a:p>
            <a:pPr>
              <a:lnSpc>
                <a:spcPct val="200000"/>
              </a:lnSpc>
              <a:buFont typeface="Wingdings" pitchFamily="2" charset="2"/>
              <a:buChar char="Ø"/>
            </a:pPr>
            <a:r>
              <a:rPr lang="en-US" sz="2200" dirty="0" smtClean="0">
                <a:latin typeface="Constantia" pitchFamily="18" charset="0"/>
              </a:rPr>
              <a:t>However, working in a prison changes this perception and the officers ought to treat every inmate with suspicion to avoid the development of familiarity complex. </a:t>
            </a: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6073" y="699752"/>
            <a:ext cx="7302322" cy="588135"/>
          </a:xfrm>
        </p:spPr>
        <p:txBody>
          <a:bodyPr>
            <a:normAutofit fontScale="90000"/>
          </a:bodyPr>
          <a:lstStyle/>
          <a:p>
            <a:r>
              <a:rPr lang="en-US" dirty="0" smtClean="0">
                <a:solidFill>
                  <a:srgbClr val="00B050"/>
                </a:solidFill>
              </a:rPr>
              <a:t>Strategies of manipulation Cont…</a:t>
            </a:r>
            <a:endParaRPr lang="en-US" dirty="0"/>
          </a:p>
        </p:txBody>
      </p:sp>
      <p:sp>
        <p:nvSpPr>
          <p:cNvPr id="3" name="Content Placeholder 2"/>
          <p:cNvSpPr>
            <a:spLocks noGrp="1"/>
          </p:cNvSpPr>
          <p:nvPr>
            <p:ph idx="1"/>
          </p:nvPr>
        </p:nvSpPr>
        <p:spPr>
          <a:xfrm>
            <a:off x="193183" y="1352282"/>
            <a:ext cx="11835685" cy="5505717"/>
          </a:xfrm>
        </p:spPr>
        <p:txBody>
          <a:bodyPr>
            <a:normAutofit/>
          </a:bodyPr>
          <a:lstStyle/>
          <a:p>
            <a:pPr>
              <a:lnSpc>
                <a:spcPct val="200000"/>
              </a:lnSpc>
              <a:buFont typeface="Wingdings" pitchFamily="2" charset="2"/>
              <a:buChar char="Ø"/>
            </a:pPr>
            <a:r>
              <a:rPr lang="en-US" sz="2200" dirty="0" smtClean="0">
                <a:latin typeface="Constantia" pitchFamily="18" charset="0"/>
              </a:rPr>
              <a:t>Inmates have devised an intricately deceptive system to bring down officers for no apparent reason other than pleasuring themselves.</a:t>
            </a:r>
          </a:p>
          <a:p>
            <a:pPr>
              <a:lnSpc>
                <a:spcPct val="200000"/>
              </a:lnSpc>
              <a:buFont typeface="Wingdings" pitchFamily="2" charset="2"/>
              <a:buChar char="Ø"/>
            </a:pPr>
            <a:r>
              <a:rPr lang="en-US" sz="2200" dirty="0" smtClean="0">
                <a:latin typeface="Constantia" pitchFamily="18" charset="0"/>
              </a:rPr>
              <a:t>They use a series of manipulative tactics to bring the officers under their control. These tactics include:</a:t>
            </a:r>
          </a:p>
          <a:p>
            <a:pPr lvl="2">
              <a:lnSpc>
                <a:spcPct val="200000"/>
              </a:lnSpc>
              <a:buFont typeface="Wingdings" pitchFamily="2" charset="2"/>
              <a:buChar char="v"/>
            </a:pPr>
            <a:r>
              <a:rPr lang="en-US" sz="2200" dirty="0" smtClean="0">
                <a:latin typeface="Constantia" pitchFamily="18" charset="0"/>
              </a:rPr>
              <a:t>Flattery to stroke the ego of the officer</a:t>
            </a:r>
          </a:p>
          <a:p>
            <a:pPr lvl="2">
              <a:lnSpc>
                <a:spcPct val="200000"/>
              </a:lnSpc>
              <a:buFont typeface="Wingdings" pitchFamily="2" charset="2"/>
              <a:buChar char="v"/>
            </a:pPr>
            <a:r>
              <a:rPr lang="en-US" sz="2200" dirty="0" smtClean="0">
                <a:latin typeface="Constantia" pitchFamily="18" charset="0"/>
              </a:rPr>
              <a:t>Empathy: to identify with the feelings of the inmates without feeling sorry for them.</a:t>
            </a:r>
          </a:p>
          <a:p>
            <a:pPr lvl="2">
              <a:lnSpc>
                <a:spcPct val="200000"/>
              </a:lnSpc>
              <a:buFont typeface="Wingdings" pitchFamily="2" charset="2"/>
              <a:buChar char="v"/>
            </a:pPr>
            <a:r>
              <a:rPr lang="en-US" sz="2200" dirty="0" smtClean="0">
                <a:latin typeface="Constantia" pitchFamily="18" charset="0"/>
              </a:rPr>
              <a:t>Sympathy: to identify with the experiences of the inmates and feel sorry for  them.</a:t>
            </a:r>
          </a:p>
          <a:p>
            <a:pPr>
              <a:buFont typeface="Wingdings" pitchFamily="2" charset="2"/>
              <a:buChar char="Ø"/>
            </a:pPr>
            <a:endParaRPr lang="en-US" dirty="0"/>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0315" y="180304"/>
            <a:ext cx="7044743" cy="781318"/>
          </a:xfrm>
        </p:spPr>
        <p:txBody>
          <a:bodyPr>
            <a:normAutofit/>
          </a:bodyPr>
          <a:lstStyle/>
          <a:p>
            <a:r>
              <a:rPr lang="en-US" dirty="0" smtClean="0">
                <a:solidFill>
                  <a:srgbClr val="00B050"/>
                </a:solidFill>
              </a:rPr>
              <a:t>Strategies of manipulation Cont…</a:t>
            </a:r>
            <a:endParaRPr lang="en-US" dirty="0"/>
          </a:p>
        </p:txBody>
      </p:sp>
      <p:sp>
        <p:nvSpPr>
          <p:cNvPr id="3" name="Content Placeholder 2"/>
          <p:cNvSpPr>
            <a:spLocks noGrp="1"/>
          </p:cNvSpPr>
          <p:nvPr>
            <p:ph idx="1"/>
          </p:nvPr>
        </p:nvSpPr>
        <p:spPr>
          <a:xfrm>
            <a:off x="154546" y="850007"/>
            <a:ext cx="11745532" cy="5821250"/>
          </a:xfrm>
        </p:spPr>
        <p:txBody>
          <a:bodyPr>
            <a:normAutofit/>
          </a:bodyPr>
          <a:lstStyle/>
          <a:p>
            <a:pPr lvl="2">
              <a:lnSpc>
                <a:spcPct val="200000"/>
              </a:lnSpc>
              <a:buFont typeface="Wingdings" pitchFamily="2" charset="2"/>
              <a:buChar char="v"/>
            </a:pPr>
            <a:r>
              <a:rPr lang="en-US" sz="2200" dirty="0" smtClean="0">
                <a:latin typeface="Constantia" pitchFamily="18" charset="0"/>
              </a:rPr>
              <a:t>Sensitivity: sensitivity of the correction officer as a person</a:t>
            </a:r>
          </a:p>
          <a:p>
            <a:pPr lvl="2">
              <a:lnSpc>
                <a:spcPct val="200000"/>
              </a:lnSpc>
              <a:buFont typeface="Wingdings" pitchFamily="2" charset="2"/>
              <a:buChar char="v"/>
            </a:pPr>
            <a:r>
              <a:rPr lang="en-US" sz="2200" dirty="0" smtClean="0">
                <a:latin typeface="Constantia" pitchFamily="18" charset="0"/>
              </a:rPr>
              <a:t>Helplessness: be cautious the prisoner asking for help</a:t>
            </a:r>
          </a:p>
          <a:p>
            <a:pPr lvl="2">
              <a:lnSpc>
                <a:spcPct val="200000"/>
              </a:lnSpc>
              <a:buFont typeface="Wingdings" pitchFamily="2" charset="2"/>
              <a:buChar char="v"/>
            </a:pPr>
            <a:r>
              <a:rPr lang="en-US" sz="2200" dirty="0" smtClean="0">
                <a:latin typeface="Constantia" pitchFamily="18" charset="0"/>
              </a:rPr>
              <a:t>Confidentiality: the inmate may share a secret to form a bond with the prison staff</a:t>
            </a:r>
          </a:p>
          <a:p>
            <a:pPr lvl="2">
              <a:lnSpc>
                <a:spcPct val="200000"/>
              </a:lnSpc>
              <a:buFont typeface="Wingdings" pitchFamily="2" charset="2"/>
              <a:buChar char="v"/>
            </a:pPr>
            <a:r>
              <a:rPr lang="en-US" sz="2200" dirty="0" smtClean="0">
                <a:latin typeface="Constantia" pitchFamily="18" charset="0"/>
              </a:rPr>
              <a:t>Isolate and protect: the inmates may use rumors to divide the staffs</a:t>
            </a:r>
          </a:p>
          <a:p>
            <a:pPr lvl="2">
              <a:lnSpc>
                <a:spcPct val="200000"/>
              </a:lnSpc>
              <a:buFont typeface="Wingdings" pitchFamily="2" charset="2"/>
              <a:buChar char="v"/>
            </a:pPr>
            <a:r>
              <a:rPr lang="en-US" sz="2200" dirty="0" smtClean="0">
                <a:latin typeface="Constantia" pitchFamily="18" charset="0"/>
              </a:rPr>
              <a:t>Touching : touching may indicate a gate pass to proceed further.</a:t>
            </a:r>
          </a:p>
          <a:p>
            <a:pPr lvl="2">
              <a:lnSpc>
                <a:spcPct val="200000"/>
              </a:lnSpc>
              <a:buFont typeface="Wingdings" pitchFamily="2" charset="2"/>
              <a:buChar char="v"/>
            </a:pPr>
            <a:r>
              <a:rPr lang="en-US" sz="2200" dirty="0" smtClean="0">
                <a:latin typeface="Constantia" pitchFamily="18" charset="0"/>
              </a:rPr>
              <a:t>Sexual references: while it is unacceptable to both parties,  the situation is irreversible.</a:t>
            </a:r>
          </a:p>
          <a:p>
            <a:pPr lvl="2">
              <a:lnSpc>
                <a:spcPct val="200000"/>
              </a:lnSpc>
              <a:buFont typeface="Wingdings" pitchFamily="2" charset="2"/>
              <a:buChar char="v"/>
            </a:pPr>
            <a:r>
              <a:rPr lang="en-US" sz="2200" dirty="0" smtClean="0">
                <a:latin typeface="Constantia" pitchFamily="18" charset="0"/>
              </a:rPr>
              <a:t>Coercion and intimidation: the intimate starts blackmailing the correction employee.</a:t>
            </a:r>
            <a:endParaRPr lang="en-US" sz="2200" dirty="0">
              <a:latin typeface="Constantia" pitchFamily="18" charset="0"/>
            </a:endParaRP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5774" y="231819"/>
            <a:ext cx="4172756" cy="643943"/>
          </a:xfrm>
        </p:spPr>
        <p:txBody>
          <a:bodyPr/>
          <a:lstStyle/>
          <a:p>
            <a:r>
              <a:rPr lang="en-US" dirty="0" smtClean="0">
                <a:solidFill>
                  <a:srgbClr val="00B050"/>
                </a:solidFill>
              </a:rPr>
              <a:t>Staff susceptibility</a:t>
            </a:r>
            <a:endParaRPr lang="en-US" dirty="0">
              <a:solidFill>
                <a:srgbClr val="00B050"/>
              </a:solidFill>
            </a:endParaRPr>
          </a:p>
        </p:txBody>
      </p:sp>
      <p:sp>
        <p:nvSpPr>
          <p:cNvPr id="3" name="Content Placeholder 2"/>
          <p:cNvSpPr>
            <a:spLocks noGrp="1"/>
          </p:cNvSpPr>
          <p:nvPr>
            <p:ph idx="1"/>
          </p:nvPr>
        </p:nvSpPr>
        <p:spPr>
          <a:xfrm>
            <a:off x="180305" y="811369"/>
            <a:ext cx="11745532" cy="5821251"/>
          </a:xfrm>
        </p:spPr>
        <p:txBody>
          <a:bodyPr>
            <a:normAutofit lnSpcReduction="10000"/>
          </a:bodyPr>
          <a:lstStyle/>
          <a:p>
            <a:pPr>
              <a:lnSpc>
                <a:spcPct val="200000"/>
              </a:lnSpc>
              <a:buFont typeface="Wingdings" pitchFamily="2" charset="2"/>
              <a:buChar char="Ø"/>
            </a:pPr>
            <a:r>
              <a:rPr lang="en-US" sz="2200" dirty="0" smtClean="0">
                <a:latin typeface="Constantia" pitchFamily="18" charset="0"/>
              </a:rPr>
              <a:t>The vulnerability of staffs assists the inmates in executing their manipulation tactics. The vulnerability factors include:</a:t>
            </a:r>
          </a:p>
          <a:p>
            <a:pPr lvl="2">
              <a:lnSpc>
                <a:spcPct val="200000"/>
              </a:lnSpc>
              <a:buFont typeface="Wingdings" pitchFamily="2" charset="2"/>
              <a:buChar char="v"/>
            </a:pPr>
            <a:r>
              <a:rPr lang="en-US" sz="2200" dirty="0" smtClean="0">
                <a:latin typeface="Constantia" pitchFamily="18" charset="0"/>
              </a:rPr>
              <a:t>Power and control: while this is used by correction employees who think the inmates should be punished, it gives the inmates a  motive to set up  the staff.</a:t>
            </a:r>
          </a:p>
          <a:p>
            <a:pPr lvl="2">
              <a:lnSpc>
                <a:spcPct val="200000"/>
              </a:lnSpc>
              <a:buFont typeface="Wingdings" pitchFamily="2" charset="2"/>
              <a:buChar char="v"/>
            </a:pPr>
            <a:r>
              <a:rPr lang="en-US" sz="2200" dirty="0" smtClean="0">
                <a:latin typeface="Constantia" pitchFamily="18" charset="0"/>
              </a:rPr>
              <a:t>Sexual attraction: it happens especially when the officer is guarding members of the opposite sex.</a:t>
            </a:r>
          </a:p>
          <a:p>
            <a:pPr lvl="2">
              <a:lnSpc>
                <a:spcPct val="200000"/>
              </a:lnSpc>
              <a:buFont typeface="Wingdings" pitchFamily="2" charset="2"/>
              <a:buChar char="v"/>
            </a:pPr>
            <a:r>
              <a:rPr lang="en-US" sz="2200" dirty="0" smtClean="0">
                <a:latin typeface="Constantia" pitchFamily="18" charset="0"/>
              </a:rPr>
              <a:t>Societal conditioning: inmates who are attractive, same age, and race as the correction officer who s guarding them.</a:t>
            </a:r>
            <a:endParaRPr lang="en-US" sz="2200" dirty="0">
              <a:latin typeface="Constantia" pitchFamily="18" charset="0"/>
            </a:endParaRPr>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9972" y="366189"/>
            <a:ext cx="8596668" cy="670560"/>
          </a:xfrm>
        </p:spPr>
        <p:txBody>
          <a:bodyPr/>
          <a:lstStyle/>
          <a:p>
            <a:pPr algn="ctr"/>
            <a:r>
              <a:rPr lang="en-US" dirty="0" smtClean="0">
                <a:solidFill>
                  <a:srgbClr val="00B050"/>
                </a:solidFill>
              </a:rPr>
              <a:t>Staff susceptibility</a:t>
            </a:r>
            <a:endParaRPr lang="en-US" dirty="0">
              <a:solidFill>
                <a:srgbClr val="00B050"/>
              </a:solidFill>
            </a:endParaRPr>
          </a:p>
        </p:txBody>
      </p:sp>
      <p:sp>
        <p:nvSpPr>
          <p:cNvPr id="3" name="Content Placeholder 2"/>
          <p:cNvSpPr>
            <a:spLocks noGrp="1"/>
          </p:cNvSpPr>
          <p:nvPr>
            <p:ph idx="1"/>
          </p:nvPr>
        </p:nvSpPr>
        <p:spPr>
          <a:xfrm>
            <a:off x="180304" y="978794"/>
            <a:ext cx="11797047" cy="5599447"/>
          </a:xfrm>
        </p:spPr>
        <p:txBody>
          <a:bodyPr>
            <a:normAutofit/>
          </a:bodyPr>
          <a:lstStyle/>
          <a:p>
            <a:pPr>
              <a:lnSpc>
                <a:spcPct val="200000"/>
              </a:lnSpc>
              <a:buFont typeface="Wingdings" pitchFamily="2" charset="2"/>
              <a:buChar char="Ø"/>
            </a:pPr>
            <a:r>
              <a:rPr lang="en-US" sz="2200" dirty="0" smtClean="0">
                <a:latin typeface="Constantia" pitchFamily="18" charset="0"/>
              </a:rPr>
              <a:t>Manipulation is done on individual basis; the inmates choose </a:t>
            </a:r>
            <a:r>
              <a:rPr lang="en-US" sz="2200" dirty="0" smtClean="0">
                <a:latin typeface="Constantia" pitchFamily="18" charset="0"/>
              </a:rPr>
              <a:t>their  </a:t>
            </a:r>
            <a:r>
              <a:rPr lang="en-US" sz="2200" dirty="0" smtClean="0">
                <a:latin typeface="Constantia" pitchFamily="18" charset="0"/>
              </a:rPr>
              <a:t>victims based  on the personality traits. They manipulate traits of the victims that most would view is good.</a:t>
            </a:r>
          </a:p>
          <a:p>
            <a:pPr>
              <a:lnSpc>
                <a:spcPct val="200000"/>
              </a:lnSpc>
              <a:buFont typeface="Wingdings" pitchFamily="2" charset="2"/>
              <a:buChar char="Ø"/>
            </a:pPr>
            <a:r>
              <a:rPr lang="en-US" sz="2200" dirty="0" smtClean="0">
                <a:latin typeface="Constantia" pitchFamily="18" charset="0"/>
              </a:rPr>
              <a:t>The victim’s education, sex, rank, years of experience, intellect, and ethnicity  would not protect him/her. The inmates capitalize on any trait that is a weakness in a victim.</a:t>
            </a:r>
          </a:p>
          <a:p>
            <a:pPr>
              <a:lnSpc>
                <a:spcPct val="200000"/>
              </a:lnSpc>
              <a:buFont typeface="Wingdings" pitchFamily="2" charset="2"/>
              <a:buChar char="Ø"/>
            </a:pPr>
            <a:r>
              <a:rPr lang="en-US" sz="2200" dirty="0" smtClean="0">
                <a:latin typeface="Constantia" pitchFamily="18" charset="0"/>
              </a:rPr>
              <a:t>They categorize the correction employees into three groups that include the soft officers, the medium officers, and the hard officers based on the evaluation of their personality traits.</a:t>
            </a:r>
          </a:p>
          <a:p>
            <a:pPr>
              <a:lnSpc>
                <a:spcPct val="200000"/>
              </a:lnSpc>
              <a:buNone/>
            </a:pPr>
            <a:endParaRPr lang="en-US" sz="2200" dirty="0" smtClean="0">
              <a:latin typeface="Constantia" pitchFamily="18" charset="0"/>
            </a:endParaRPr>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7143" y="180304"/>
            <a:ext cx="3747754" cy="536620"/>
          </a:xfrm>
        </p:spPr>
        <p:txBody>
          <a:bodyPr>
            <a:normAutofit fontScale="90000"/>
          </a:bodyPr>
          <a:lstStyle/>
          <a:p>
            <a:r>
              <a:rPr lang="en-US" dirty="0" smtClean="0">
                <a:solidFill>
                  <a:srgbClr val="00B050"/>
                </a:solidFill>
              </a:rPr>
              <a:t>Staff susceptibility</a:t>
            </a:r>
            <a:endParaRPr lang="en-US" dirty="0"/>
          </a:p>
        </p:txBody>
      </p:sp>
      <p:sp>
        <p:nvSpPr>
          <p:cNvPr id="3" name="Content Placeholder 2"/>
          <p:cNvSpPr>
            <a:spLocks noGrp="1"/>
          </p:cNvSpPr>
          <p:nvPr>
            <p:ph idx="1"/>
          </p:nvPr>
        </p:nvSpPr>
        <p:spPr>
          <a:xfrm>
            <a:off x="231821" y="1197735"/>
            <a:ext cx="11732652" cy="5473521"/>
          </a:xfrm>
        </p:spPr>
        <p:txBody>
          <a:bodyPr>
            <a:normAutofit/>
          </a:bodyPr>
          <a:lstStyle/>
          <a:p>
            <a:pPr>
              <a:lnSpc>
                <a:spcPct val="200000"/>
              </a:lnSpc>
              <a:buFont typeface="Wingdings" pitchFamily="2" charset="2"/>
              <a:buChar char="Ø"/>
            </a:pPr>
            <a:r>
              <a:rPr lang="en-US" sz="2200" dirty="0" smtClean="0">
                <a:latin typeface="Constantia" pitchFamily="18" charset="0"/>
              </a:rPr>
              <a:t>Soft officers are perceived to be naïve, very trusting, excessively familiar, and express the desire to be  </a:t>
            </a:r>
            <a:r>
              <a:rPr lang="en-US" sz="2200" dirty="0" smtClean="0">
                <a:latin typeface="Constantia" pitchFamily="18" charset="0"/>
              </a:rPr>
              <a:t>liked </a:t>
            </a:r>
            <a:r>
              <a:rPr lang="en-US" sz="2200" dirty="0" smtClean="0">
                <a:latin typeface="Constantia" pitchFamily="18" charset="0"/>
              </a:rPr>
              <a:t>by the inmates and other staffs. They are sympathetic, understanding, and have the desire to help the inmates. They have the inability to command.</a:t>
            </a:r>
          </a:p>
          <a:p>
            <a:pPr>
              <a:lnSpc>
                <a:spcPct val="200000"/>
              </a:lnSpc>
              <a:buFont typeface="Wingdings" pitchFamily="2" charset="2"/>
              <a:buChar char="Ø"/>
            </a:pPr>
            <a:r>
              <a:rPr lang="en-US" sz="2200" dirty="0" smtClean="0">
                <a:latin typeface="Constantia" pitchFamily="18" charset="0"/>
              </a:rPr>
              <a:t>Hard officers follow the rules strictly and hear nothing from the inmates. They view everything in white and black; there is no intermediate for them. They allow no flexibility to the actions of the inmates and this is often associated with what is called the “macho syndrome”.</a:t>
            </a:r>
            <a:endParaRPr lang="en-US" sz="2200" dirty="0">
              <a:latin typeface="Constantia" pitchFamily="18" charset="0"/>
            </a:endParaRPr>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6981" y="274749"/>
            <a:ext cx="7109138" cy="639651"/>
          </a:xfrm>
        </p:spPr>
        <p:txBody>
          <a:bodyPr>
            <a:normAutofit fontScale="90000"/>
          </a:bodyPr>
          <a:lstStyle/>
          <a:p>
            <a:pPr algn="ctr"/>
            <a:r>
              <a:rPr lang="en-US" dirty="0" smtClean="0">
                <a:solidFill>
                  <a:srgbClr val="00B050"/>
                </a:solidFill>
              </a:rPr>
              <a:t>Staff susceptibility</a:t>
            </a:r>
            <a:endParaRPr lang="en-US" dirty="0"/>
          </a:p>
        </p:txBody>
      </p:sp>
      <p:sp>
        <p:nvSpPr>
          <p:cNvPr id="3" name="Content Placeholder 2"/>
          <p:cNvSpPr>
            <a:spLocks noGrp="1"/>
          </p:cNvSpPr>
          <p:nvPr>
            <p:ph idx="1"/>
          </p:nvPr>
        </p:nvSpPr>
        <p:spPr>
          <a:xfrm>
            <a:off x="154547" y="811369"/>
            <a:ext cx="11745532" cy="5795493"/>
          </a:xfrm>
        </p:spPr>
        <p:txBody>
          <a:bodyPr>
            <a:normAutofit/>
          </a:bodyPr>
          <a:lstStyle/>
          <a:p>
            <a:pPr>
              <a:lnSpc>
                <a:spcPct val="200000"/>
              </a:lnSpc>
              <a:buFont typeface="Wingdings" pitchFamily="2" charset="2"/>
              <a:buChar char="Ø"/>
            </a:pPr>
            <a:r>
              <a:rPr lang="en-US" sz="2200" dirty="0" smtClean="0">
                <a:latin typeface="Constantia" pitchFamily="18" charset="0"/>
              </a:rPr>
              <a:t>Medium officers are in between the soft and hard categories. They know when to use which trait in the appropriate manner. </a:t>
            </a:r>
          </a:p>
          <a:p>
            <a:pPr>
              <a:lnSpc>
                <a:spcPct val="200000"/>
              </a:lnSpc>
              <a:buFont typeface="Wingdings" pitchFamily="2" charset="2"/>
              <a:buChar char="Ø"/>
            </a:pPr>
            <a:r>
              <a:rPr lang="en-US" sz="2200" dirty="0" smtClean="0">
                <a:latin typeface="Constantia" pitchFamily="18" charset="0"/>
              </a:rPr>
              <a:t>Inmates mostly target these group as their  victims. Being soft in due to their inability to command and their sympathetic and understanding traits and hard trough their philosophy of going by the book. These double-edged traits suggest a  disguised weakness by that officer  or that he/she fears the inmates.</a:t>
            </a:r>
          </a:p>
          <a:p>
            <a:pPr>
              <a:lnSpc>
                <a:spcPct val="200000"/>
              </a:lnSpc>
              <a:buFont typeface="Wingdings" pitchFamily="2" charset="2"/>
              <a:buChar char="Ø"/>
            </a:pPr>
            <a:r>
              <a:rPr lang="en-US" sz="2200" dirty="0" smtClean="0">
                <a:latin typeface="Constantia" pitchFamily="18" charset="0"/>
              </a:rPr>
              <a:t>Those who use the appropriate trait at the right moment will not be victimized. This is not because it is impossible for their manipulation, but the process would take much time.</a:t>
            </a:r>
            <a:endParaRPr lang="en-US" sz="2200" dirty="0">
              <a:latin typeface="Constantia" pitchFamily="18" charset="0"/>
            </a:endParaRPr>
          </a:p>
        </p:txBody>
      </p:sp>
    </p:spTree>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5914" y="566670"/>
            <a:ext cx="8783391" cy="643946"/>
          </a:xfrm>
        </p:spPr>
        <p:txBody>
          <a:bodyPr>
            <a:normAutofit/>
          </a:bodyPr>
          <a:lstStyle/>
          <a:p>
            <a:pPr algn="ctr"/>
            <a:r>
              <a:rPr lang="en-US" dirty="0" smtClean="0">
                <a:solidFill>
                  <a:srgbClr val="00B050"/>
                </a:solidFill>
              </a:rPr>
              <a:t>Steps in the Manipulation Process</a:t>
            </a:r>
            <a:endParaRPr lang="en-US" dirty="0">
              <a:solidFill>
                <a:srgbClr val="00B050"/>
              </a:solidFill>
            </a:endParaRPr>
          </a:p>
        </p:txBody>
      </p:sp>
      <p:sp>
        <p:nvSpPr>
          <p:cNvPr id="3" name="Content Placeholder 2"/>
          <p:cNvSpPr>
            <a:spLocks noGrp="1"/>
          </p:cNvSpPr>
          <p:nvPr>
            <p:ph idx="1"/>
          </p:nvPr>
        </p:nvSpPr>
        <p:spPr>
          <a:xfrm>
            <a:off x="193183" y="1210614"/>
            <a:ext cx="11771289" cy="5370489"/>
          </a:xfrm>
        </p:spPr>
        <p:txBody>
          <a:bodyPr>
            <a:normAutofit fontScale="92500"/>
          </a:bodyPr>
          <a:lstStyle/>
          <a:p>
            <a:pPr>
              <a:lnSpc>
                <a:spcPct val="200000"/>
              </a:lnSpc>
              <a:buFont typeface="Wingdings" pitchFamily="2" charset="2"/>
              <a:buChar char="Ø"/>
            </a:pPr>
            <a:r>
              <a:rPr lang="en-US" sz="2200" dirty="0" smtClean="0">
                <a:latin typeface="Constantia" pitchFamily="18" charset="0"/>
              </a:rPr>
              <a:t>In the manipulation set up, there are three aspects namely tools, techniques, and turnouts. The first two are used as the net to catch the correction employee. </a:t>
            </a:r>
          </a:p>
          <a:p>
            <a:pPr>
              <a:lnSpc>
                <a:spcPct val="200000"/>
              </a:lnSpc>
              <a:buFont typeface="Wingdings" pitchFamily="2" charset="2"/>
              <a:buChar char="Ø"/>
            </a:pPr>
            <a:r>
              <a:rPr lang="en-US" sz="2200" dirty="0" smtClean="0">
                <a:latin typeface="Constantia" pitchFamily="18" charset="0"/>
              </a:rPr>
              <a:t>In the turnout, the inmate get what he/she wanted to achieve in manipulating the officer. It is only in this  last stage that the set up dawns on the victim.</a:t>
            </a:r>
          </a:p>
          <a:p>
            <a:pPr>
              <a:lnSpc>
                <a:spcPct val="200000"/>
              </a:lnSpc>
              <a:buFont typeface="Wingdings" pitchFamily="2" charset="2"/>
              <a:buChar char="Ø"/>
            </a:pPr>
            <a:r>
              <a:rPr lang="en-US" sz="2200" dirty="0" smtClean="0">
                <a:latin typeface="Constantia" pitchFamily="18" charset="0"/>
              </a:rPr>
              <a:t>The whole manipulation process involves  14 steps; the first three steps are the technique stage and entails the model of operation by the inmates.</a:t>
            </a:r>
          </a:p>
          <a:p>
            <a:pPr>
              <a:lnSpc>
                <a:spcPct val="200000"/>
              </a:lnSpc>
              <a:buFont typeface="Wingdings" pitchFamily="2" charset="2"/>
              <a:buChar char="Ø"/>
            </a:pPr>
            <a:r>
              <a:rPr lang="en-US" sz="2200" dirty="0" smtClean="0">
                <a:latin typeface="Constantia" pitchFamily="18" charset="0"/>
              </a:rPr>
              <a:t>The next eight steps are the tools stage and outlines the resources and the tactics that the inmate will use on the victim.</a:t>
            </a:r>
            <a:endParaRPr lang="en-US" sz="2200" dirty="0">
              <a:latin typeface="Constantia" pitchFamily="18" charset="0"/>
            </a:endParaRPr>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679" y="532328"/>
            <a:ext cx="7688687" cy="691166"/>
          </a:xfrm>
        </p:spPr>
        <p:txBody>
          <a:bodyPr>
            <a:normAutofit/>
          </a:bodyPr>
          <a:lstStyle/>
          <a:p>
            <a:pPr algn="ctr"/>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180305" y="1249252"/>
            <a:ext cx="11758410" cy="5357610"/>
          </a:xfrm>
        </p:spPr>
        <p:txBody>
          <a:bodyPr>
            <a:normAutofit/>
          </a:bodyPr>
          <a:lstStyle/>
          <a:p>
            <a:pPr>
              <a:lnSpc>
                <a:spcPct val="200000"/>
              </a:lnSpc>
              <a:buFont typeface="Wingdings" pitchFamily="2" charset="2"/>
              <a:buChar char="Ø"/>
            </a:pPr>
            <a:r>
              <a:rPr lang="en-US" sz="2200" dirty="0" smtClean="0">
                <a:latin typeface="Constantia" pitchFamily="18" charset="0"/>
              </a:rPr>
              <a:t>The last three steps terminate in the turnout stage. The inmate informs the victim of the trouble he/she in and uses blackmail to force compromise.</a:t>
            </a:r>
          </a:p>
          <a:p>
            <a:pPr>
              <a:lnSpc>
                <a:spcPct val="200000"/>
              </a:lnSpc>
              <a:buNone/>
            </a:pPr>
            <a:r>
              <a:rPr lang="en-US" sz="2200" b="1" dirty="0" smtClean="0">
                <a:latin typeface="Constantia" pitchFamily="18" charset="0"/>
              </a:rPr>
              <a:t>Step 1 : Observation</a:t>
            </a:r>
          </a:p>
          <a:p>
            <a:pPr>
              <a:lnSpc>
                <a:spcPct val="200000"/>
              </a:lnSpc>
              <a:buFont typeface="Wingdings" pitchFamily="2" charset="2"/>
              <a:buChar char="Ø"/>
            </a:pPr>
            <a:r>
              <a:rPr lang="en-US" sz="2200" dirty="0" smtClean="0">
                <a:latin typeface="Constantia" pitchFamily="18" charset="0"/>
              </a:rPr>
              <a:t>The inmates performs a close, precise, and silent study of a potential victim, his choice of words, movement, and actions.</a:t>
            </a:r>
          </a:p>
          <a:p>
            <a:pPr>
              <a:lnSpc>
                <a:spcPct val="200000"/>
              </a:lnSpc>
              <a:buFont typeface="Wingdings" pitchFamily="2" charset="2"/>
              <a:buChar char="Ø"/>
            </a:pPr>
            <a:r>
              <a:rPr lang="en-US" sz="2200" dirty="0" smtClean="0">
                <a:latin typeface="Constantia" pitchFamily="18" charset="0"/>
              </a:rPr>
              <a:t>They observe the tendency of the correction employees to bend rules, uses inmate jargons, is easily distracted, and plays favorite among the inmates and other staffs.</a:t>
            </a:r>
          </a:p>
          <a:p>
            <a:pPr>
              <a:lnSpc>
                <a:spcPct val="200000"/>
              </a:lnSpc>
              <a:buFont typeface="Wingdings" pitchFamily="2" charset="2"/>
              <a:buChar char="Ø"/>
            </a:pPr>
            <a:endParaRPr lang="en-US" sz="2200" dirty="0" smtClean="0">
              <a:latin typeface="Constantia" pitchFamily="18" charset="0"/>
            </a:endParaRPr>
          </a:p>
          <a:p>
            <a:pPr>
              <a:lnSpc>
                <a:spcPct val="200000"/>
              </a:lnSpc>
              <a:buFont typeface="Wingdings" pitchFamily="2" charset="2"/>
              <a:buChar char="Ø"/>
            </a:pPr>
            <a:endParaRPr lang="en-US" sz="2200" dirty="0">
              <a:latin typeface="Constantia" pitchFamily="18" charset="0"/>
            </a:endParaRPr>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9712" y="236114"/>
            <a:ext cx="6400800" cy="536620"/>
          </a:xfrm>
        </p:spPr>
        <p:txBody>
          <a:bodyPr>
            <a:normAutofit fontScale="90000"/>
          </a:bodyPr>
          <a:lstStyle/>
          <a:p>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218941" y="888643"/>
            <a:ext cx="11809927" cy="5795492"/>
          </a:xfrm>
        </p:spPr>
        <p:txBody>
          <a:bodyPr>
            <a:normAutofit/>
          </a:bodyPr>
          <a:lstStyle/>
          <a:p>
            <a:pPr>
              <a:lnSpc>
                <a:spcPct val="200000"/>
              </a:lnSpc>
              <a:buNone/>
            </a:pPr>
            <a:r>
              <a:rPr lang="en-US" sz="2200" b="1" dirty="0" smtClean="0">
                <a:latin typeface="Constantia" pitchFamily="18" charset="0"/>
              </a:rPr>
              <a:t>Step 2: Selection of the Victim</a:t>
            </a:r>
          </a:p>
          <a:p>
            <a:pPr>
              <a:lnSpc>
                <a:spcPct val="200000"/>
              </a:lnSpc>
              <a:buFont typeface="Wingdings" pitchFamily="2" charset="2"/>
              <a:buChar char="Ø"/>
            </a:pPr>
            <a:r>
              <a:rPr lang="en-US" sz="2200" dirty="0" smtClean="0">
                <a:latin typeface="Constantia" pitchFamily="18" charset="0"/>
              </a:rPr>
              <a:t>The correction officers are chosen as victims in two different ways: intentionally and accidentally.</a:t>
            </a:r>
          </a:p>
          <a:p>
            <a:pPr>
              <a:lnSpc>
                <a:spcPct val="200000"/>
              </a:lnSpc>
              <a:buFont typeface="Wingdings" pitchFamily="2" charset="2"/>
              <a:buChar char="Ø"/>
            </a:pPr>
            <a:r>
              <a:rPr lang="en-US" sz="2200" dirty="0" smtClean="0">
                <a:latin typeface="Constantia" pitchFamily="18" charset="0"/>
              </a:rPr>
              <a:t>Intentional selections result from personality trait investigation of a victim to spot a weakness, which can then be capitalized to trap  him/her.</a:t>
            </a:r>
          </a:p>
          <a:p>
            <a:pPr>
              <a:lnSpc>
                <a:spcPct val="200000"/>
              </a:lnSpc>
              <a:buFont typeface="Wingdings" pitchFamily="2" charset="2"/>
              <a:buChar char="Ø"/>
            </a:pPr>
            <a:r>
              <a:rPr lang="en-US" sz="2200" dirty="0" smtClean="0">
                <a:latin typeface="Constantia" pitchFamily="18" charset="0"/>
              </a:rPr>
              <a:t>Accidental selection occurs when an officer  make an error in judgment and the inmates become aware. The error maybe due to family problems, job switch, or financial difficulties.</a:t>
            </a:r>
            <a:endParaRPr lang="en-US" sz="2200" dirty="0">
              <a:latin typeface="Constantia" pitchFamily="18" charset="0"/>
            </a:endParaRPr>
          </a:p>
        </p:txBody>
      </p:sp>
    </p:spTree>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794" y="596722"/>
            <a:ext cx="8963697" cy="729804"/>
          </a:xfrm>
        </p:spPr>
        <p:txBody>
          <a:bodyPr>
            <a:normAutofit/>
          </a:bodyPr>
          <a:lstStyle/>
          <a:p>
            <a:pPr algn="ctr"/>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193183" y="1571223"/>
            <a:ext cx="11822805" cy="5035639"/>
          </a:xfrm>
        </p:spPr>
        <p:txBody>
          <a:bodyPr>
            <a:normAutofit lnSpcReduction="10000"/>
          </a:bodyPr>
          <a:lstStyle/>
          <a:p>
            <a:pPr>
              <a:lnSpc>
                <a:spcPct val="200000"/>
              </a:lnSpc>
              <a:buNone/>
            </a:pPr>
            <a:r>
              <a:rPr lang="en-US" sz="2200" b="1" dirty="0" smtClean="0">
                <a:latin typeface="Constantia" pitchFamily="18" charset="0"/>
              </a:rPr>
              <a:t>Step 3: Testing the Limits/Fish Testing</a:t>
            </a:r>
          </a:p>
          <a:p>
            <a:pPr>
              <a:lnSpc>
                <a:spcPct val="200000"/>
              </a:lnSpc>
              <a:buFont typeface="Wingdings" pitchFamily="2" charset="2"/>
              <a:buChar char="Ø"/>
            </a:pPr>
            <a:r>
              <a:rPr lang="en-US" sz="2200" dirty="0" smtClean="0">
                <a:latin typeface="Constantia" pitchFamily="18" charset="0"/>
              </a:rPr>
              <a:t>The inmate to break minor rules to test how far he  can go without the victim acting.</a:t>
            </a:r>
          </a:p>
          <a:p>
            <a:pPr>
              <a:lnSpc>
                <a:spcPct val="200000"/>
              </a:lnSpc>
              <a:buFont typeface="Wingdings" pitchFamily="2" charset="2"/>
              <a:buChar char="Ø"/>
            </a:pPr>
            <a:r>
              <a:rPr lang="en-US" sz="2200" dirty="0" smtClean="0">
                <a:latin typeface="Constantia" pitchFamily="18" charset="0"/>
              </a:rPr>
              <a:t>Fish testing then occurs when the inmate request minor contraband items, which are not supposed to be issue from the victim. In this case the prisoner has put a hook on the victim, which is the request.</a:t>
            </a:r>
          </a:p>
          <a:p>
            <a:pPr>
              <a:lnSpc>
                <a:spcPct val="200000"/>
              </a:lnSpc>
              <a:buFont typeface="Wingdings" pitchFamily="2" charset="2"/>
              <a:buChar char="Ø"/>
            </a:pPr>
            <a:r>
              <a:rPr lang="en-US" sz="2200" dirty="0" smtClean="0">
                <a:latin typeface="Constantia" pitchFamily="18" charset="0"/>
              </a:rPr>
              <a:t>The bait on the hook is the fact the victim feel obligated to issue this items due to the friendly relationship he/she has with the inmate.</a:t>
            </a:r>
            <a:endParaRPr lang="en-US" sz="2200" dirty="0">
              <a:latin typeface="Constantia" pitchFamily="18" charset="0"/>
            </a:endParaRPr>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5008" y="171717"/>
            <a:ext cx="8023539" cy="768441"/>
          </a:xfrm>
        </p:spPr>
        <p:txBody>
          <a:bodyPr>
            <a:normAutofit/>
          </a:bodyPr>
          <a:lstStyle/>
          <a:p>
            <a:pPr algn="ctr"/>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180305" y="1094705"/>
            <a:ext cx="11809926" cy="5602310"/>
          </a:xfrm>
        </p:spPr>
        <p:txBody>
          <a:bodyPr>
            <a:normAutofit lnSpcReduction="10000"/>
          </a:bodyPr>
          <a:lstStyle/>
          <a:p>
            <a:pPr>
              <a:lnSpc>
                <a:spcPct val="200000"/>
              </a:lnSpc>
              <a:buNone/>
            </a:pPr>
            <a:r>
              <a:rPr lang="en-US" sz="2200" b="1" dirty="0" smtClean="0">
                <a:latin typeface="Constantia" pitchFamily="18" charset="0"/>
              </a:rPr>
              <a:t>Step 4: The Support System</a:t>
            </a:r>
          </a:p>
          <a:p>
            <a:pPr>
              <a:lnSpc>
                <a:spcPct val="200000"/>
              </a:lnSpc>
              <a:buFont typeface="Wingdings" pitchFamily="2" charset="2"/>
              <a:buChar char="Ø"/>
            </a:pPr>
            <a:r>
              <a:rPr lang="en-US" sz="2200" dirty="0" smtClean="0">
                <a:latin typeface="Constantia" pitchFamily="18" charset="0"/>
              </a:rPr>
              <a:t>This is the step where understanding and togetherness is developed between the inmate and the victim through verbal and non-verbal tools.</a:t>
            </a:r>
          </a:p>
          <a:p>
            <a:pPr>
              <a:lnSpc>
                <a:spcPct val="200000"/>
              </a:lnSpc>
              <a:buFont typeface="Wingdings" pitchFamily="2" charset="2"/>
              <a:buChar char="Ø"/>
            </a:pPr>
            <a:r>
              <a:rPr lang="en-US" sz="2200" dirty="0" smtClean="0">
                <a:latin typeface="Constantia" pitchFamily="18" charset="0"/>
              </a:rPr>
              <a:t>Verbal comments will be given indirectly to the victim during conversation with other inmates but they ensure the victim has heard. Eventual they are given directly, for example, “you are the most humane person in this facility”.</a:t>
            </a:r>
          </a:p>
          <a:p>
            <a:pPr>
              <a:lnSpc>
                <a:spcPct val="200000"/>
              </a:lnSpc>
              <a:buFont typeface="Wingdings" pitchFamily="2" charset="2"/>
              <a:buChar char="Ø"/>
            </a:pPr>
            <a:r>
              <a:rPr lang="en-US" sz="2200" dirty="0" smtClean="0">
                <a:latin typeface="Constantia" pitchFamily="18" charset="0"/>
              </a:rPr>
              <a:t>Non verbal tools may  include attending duties on time, making no complains, and generally making the victim’s job easier.</a:t>
            </a:r>
          </a:p>
          <a:p>
            <a:endParaRPr lang="en-US" dirty="0"/>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6676" y="261871"/>
            <a:ext cx="8873544" cy="935864"/>
          </a:xfrm>
        </p:spPr>
        <p:txBody>
          <a:bodyPr>
            <a:normAutofit/>
          </a:bodyPr>
          <a:lstStyle/>
          <a:p>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167425" y="965916"/>
            <a:ext cx="11848564" cy="5692462"/>
          </a:xfrm>
        </p:spPr>
        <p:txBody>
          <a:bodyPr>
            <a:normAutofit/>
          </a:bodyPr>
          <a:lstStyle/>
          <a:p>
            <a:pPr>
              <a:lnSpc>
                <a:spcPct val="200000"/>
              </a:lnSpc>
              <a:buNone/>
            </a:pPr>
            <a:r>
              <a:rPr lang="en-US" sz="2200" b="1" dirty="0" smtClean="0">
                <a:latin typeface="Constantia" pitchFamily="18" charset="0"/>
              </a:rPr>
              <a:t>Step 5: empathy and Sympathy</a:t>
            </a:r>
          </a:p>
          <a:p>
            <a:pPr>
              <a:lnSpc>
                <a:spcPct val="200000"/>
              </a:lnSpc>
              <a:buFont typeface="Wingdings" pitchFamily="2" charset="2"/>
              <a:buChar char="Ø"/>
            </a:pPr>
            <a:r>
              <a:rPr lang="en-US" sz="2200" dirty="0" smtClean="0">
                <a:latin typeface="Constantia" pitchFamily="18" charset="0"/>
              </a:rPr>
              <a:t>Empathy occurs though shared experiences that creates a sense of sameness. The inmate identifies with the experiences of the victim and understand without pitying him, for example, “I have gone through the same, I can relate”</a:t>
            </a:r>
          </a:p>
          <a:p>
            <a:pPr>
              <a:lnSpc>
                <a:spcPct val="200000"/>
              </a:lnSpc>
              <a:buFont typeface="Wingdings" pitchFamily="2" charset="2"/>
              <a:buChar char="Ø"/>
            </a:pPr>
            <a:r>
              <a:rPr lang="en-US" sz="2200" dirty="0" smtClean="0">
                <a:latin typeface="Constantia" pitchFamily="18" charset="0"/>
              </a:rPr>
              <a:t>Sympathy entails a shared feeling  without sharing the event that led to that feeling.</a:t>
            </a:r>
          </a:p>
          <a:p>
            <a:pPr>
              <a:lnSpc>
                <a:spcPct val="200000"/>
              </a:lnSpc>
              <a:buNone/>
            </a:pPr>
            <a:r>
              <a:rPr lang="en-US" sz="2200" b="1" dirty="0" smtClean="0">
                <a:latin typeface="Constantia" pitchFamily="18" charset="0"/>
              </a:rPr>
              <a:t>Step 6: Plea For Help</a:t>
            </a:r>
          </a:p>
          <a:p>
            <a:pPr>
              <a:lnSpc>
                <a:spcPct val="200000"/>
              </a:lnSpc>
              <a:buFont typeface="Wingdings" pitchFamily="2" charset="2"/>
              <a:buChar char="Ø"/>
            </a:pPr>
            <a:r>
              <a:rPr lang="en-US" sz="2200" dirty="0" smtClean="0">
                <a:latin typeface="Constantia" pitchFamily="18" charset="0"/>
              </a:rPr>
              <a:t>After  empathy and sympathy, there will be, “you are the only one who can assist me.”</a:t>
            </a:r>
            <a:endParaRPr lang="en-US" sz="2200" dirty="0">
              <a:latin typeface="Constantia" pitchFamily="18" charset="0"/>
            </a:endParaRPr>
          </a:p>
        </p:txBody>
      </p:sp>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8648" y="184597"/>
            <a:ext cx="6323527" cy="639651"/>
          </a:xfrm>
        </p:spPr>
        <p:txBody>
          <a:bodyPr>
            <a:normAutofit fontScale="90000"/>
          </a:bodyPr>
          <a:lstStyle/>
          <a:p>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218941" y="1146220"/>
            <a:ext cx="11706895" cy="5460641"/>
          </a:xfrm>
        </p:spPr>
        <p:txBody>
          <a:bodyPr>
            <a:normAutofit/>
          </a:bodyPr>
          <a:lstStyle/>
          <a:p>
            <a:pPr>
              <a:lnSpc>
                <a:spcPct val="200000"/>
              </a:lnSpc>
              <a:buFont typeface="Wingdings" pitchFamily="2" charset="2"/>
              <a:buChar char="Ø"/>
            </a:pPr>
            <a:r>
              <a:rPr lang="en-US" sz="2200" dirty="0" smtClean="0">
                <a:latin typeface="Constantia" pitchFamily="18" charset="0"/>
              </a:rPr>
              <a:t>The inmate traps the correction employee through the need to help and creates a powerful you/me kind of relationship borne by sameness and confidentiality.</a:t>
            </a:r>
          </a:p>
          <a:p>
            <a:pPr>
              <a:lnSpc>
                <a:spcPct val="200000"/>
              </a:lnSpc>
              <a:buNone/>
            </a:pPr>
            <a:r>
              <a:rPr lang="en-US" sz="2400" b="1" dirty="0" smtClean="0">
                <a:latin typeface="Constantia" pitchFamily="18" charset="0"/>
              </a:rPr>
              <a:t>Step 7:We/They Syndrome</a:t>
            </a:r>
          </a:p>
          <a:p>
            <a:pPr>
              <a:lnSpc>
                <a:spcPct val="200000"/>
              </a:lnSpc>
              <a:buFont typeface="Wingdings" pitchFamily="2" charset="2"/>
              <a:buChar char="Ø"/>
            </a:pPr>
            <a:r>
              <a:rPr lang="en-US" sz="2400" dirty="0" smtClean="0">
                <a:latin typeface="Constantia" pitchFamily="18" charset="0"/>
              </a:rPr>
              <a:t>In this step, the inmate pits the victim against the other staffs so as the victim could turn to them to soother their ego.</a:t>
            </a:r>
          </a:p>
          <a:p>
            <a:pPr>
              <a:lnSpc>
                <a:spcPct val="200000"/>
              </a:lnSpc>
              <a:buFont typeface="Wingdings" pitchFamily="2" charset="2"/>
              <a:buChar char="Ø"/>
            </a:pPr>
            <a:r>
              <a:rPr lang="en-US" sz="2400" dirty="0" smtClean="0">
                <a:latin typeface="Constantia" pitchFamily="18" charset="0"/>
              </a:rPr>
              <a:t>The inmates then take whatever side that the victim takes and support him/her fully.</a:t>
            </a:r>
          </a:p>
          <a:p>
            <a:pPr>
              <a:lnSpc>
                <a:spcPct val="200000"/>
              </a:lnSpc>
              <a:buFont typeface="Wingdings" pitchFamily="2" charset="2"/>
              <a:buChar char="Ø"/>
            </a:pPr>
            <a:endParaRPr lang="en-US" sz="2400" dirty="0" smtClean="0">
              <a:latin typeface="Constantia" pitchFamily="18" charset="0"/>
            </a:endParaRPr>
          </a:p>
          <a:p>
            <a:pPr>
              <a:lnSpc>
                <a:spcPct val="200000"/>
              </a:lnSpc>
              <a:buFont typeface="Wingdings" pitchFamily="2" charset="2"/>
              <a:buChar char="Ø"/>
            </a:pPr>
            <a:endParaRPr lang="en-US" sz="2200" dirty="0">
              <a:latin typeface="Constantia" pitchFamily="18" charset="0"/>
            </a:endParaRPr>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6530" y="171719"/>
            <a:ext cx="6413680" cy="716924"/>
          </a:xfrm>
        </p:spPr>
        <p:txBody>
          <a:bodyPr>
            <a:normAutofit fontScale="90000"/>
          </a:bodyPr>
          <a:lstStyle/>
          <a:p>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193183" y="1030310"/>
            <a:ext cx="11694017" cy="5628067"/>
          </a:xfrm>
        </p:spPr>
        <p:txBody>
          <a:bodyPr>
            <a:normAutofit/>
          </a:bodyPr>
          <a:lstStyle/>
          <a:p>
            <a:pPr>
              <a:lnSpc>
                <a:spcPct val="200000"/>
              </a:lnSpc>
              <a:buNone/>
            </a:pPr>
            <a:r>
              <a:rPr lang="en-US" sz="2200" b="1" dirty="0" smtClean="0">
                <a:latin typeface="Constantia" pitchFamily="18" charset="0"/>
              </a:rPr>
              <a:t>Step 8: Offer of Protection</a:t>
            </a:r>
          </a:p>
          <a:p>
            <a:pPr>
              <a:lnSpc>
                <a:spcPct val="200000"/>
              </a:lnSpc>
              <a:buFont typeface="Wingdings" pitchFamily="2" charset="2"/>
              <a:buChar char="Ø"/>
            </a:pPr>
            <a:r>
              <a:rPr lang="en-US" sz="2200" dirty="0" smtClean="0">
                <a:latin typeface="Constantia" pitchFamily="18" charset="0"/>
              </a:rPr>
              <a:t>With the other staffs against the victim the inmates offer to protect the victim. The protection can range from minor support such as trust and friendliness to major protection through the use of fear and staging incidents. </a:t>
            </a:r>
          </a:p>
          <a:p>
            <a:pPr>
              <a:lnSpc>
                <a:spcPct val="200000"/>
              </a:lnSpc>
              <a:buFont typeface="Wingdings" pitchFamily="2" charset="2"/>
              <a:buChar char="Ø"/>
            </a:pPr>
            <a:r>
              <a:rPr lang="en-US" sz="2200" dirty="0" smtClean="0">
                <a:latin typeface="Constantia" pitchFamily="18" charset="0"/>
              </a:rPr>
              <a:t>The staged incident is not made to hurt the victim but to make him grateful for the intervention and the relationship becomes stronger.</a:t>
            </a:r>
          </a:p>
          <a:p>
            <a:pPr>
              <a:lnSpc>
                <a:spcPct val="200000"/>
              </a:lnSpc>
              <a:buFont typeface="Wingdings" pitchFamily="2" charset="2"/>
              <a:buChar char="Ø"/>
            </a:pPr>
            <a:endParaRPr lang="en-US" sz="2200" dirty="0" smtClean="0">
              <a:latin typeface="Constantia" pitchFamily="18" charset="0"/>
            </a:endParaRPr>
          </a:p>
          <a:p>
            <a:pPr>
              <a:lnSpc>
                <a:spcPct val="200000"/>
              </a:lnSpc>
              <a:buNone/>
            </a:pPr>
            <a:endParaRPr lang="en-US" sz="2200" dirty="0">
              <a:latin typeface="Constantia" pitchFamily="18" charset="0"/>
            </a:endParaRPr>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53803" y="236113"/>
            <a:ext cx="7007320" cy="678287"/>
          </a:xfrm>
        </p:spPr>
        <p:txBody>
          <a:bodyPr>
            <a:normAutofit fontScale="90000"/>
          </a:bodyPr>
          <a:lstStyle/>
          <a:p>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167425" y="862885"/>
            <a:ext cx="11526591" cy="5808371"/>
          </a:xfrm>
        </p:spPr>
        <p:txBody>
          <a:bodyPr>
            <a:normAutofit/>
          </a:bodyPr>
          <a:lstStyle/>
          <a:p>
            <a:pPr>
              <a:lnSpc>
                <a:spcPct val="200000"/>
              </a:lnSpc>
              <a:buNone/>
            </a:pPr>
            <a:r>
              <a:rPr lang="en-US" sz="2200" b="1" dirty="0" smtClean="0">
                <a:latin typeface="Constantia" pitchFamily="18" charset="0"/>
              </a:rPr>
              <a:t>Step  9: Allusion to Sex</a:t>
            </a:r>
          </a:p>
          <a:p>
            <a:pPr>
              <a:lnSpc>
                <a:spcPct val="200000"/>
              </a:lnSpc>
              <a:buFont typeface="Wingdings" pitchFamily="2" charset="2"/>
              <a:buChar char="Ø"/>
            </a:pPr>
            <a:r>
              <a:rPr lang="en-US" sz="2200" dirty="0" smtClean="0">
                <a:latin typeface="Constantia" pitchFamily="18" charset="0"/>
              </a:rPr>
              <a:t>The inmate draw the victim into a set up for sex in a careful and well implemented plan so as not to awaken the attention of the victim.</a:t>
            </a:r>
          </a:p>
          <a:p>
            <a:pPr>
              <a:lnSpc>
                <a:spcPct val="200000"/>
              </a:lnSpc>
              <a:buFont typeface="Wingdings" pitchFamily="2" charset="2"/>
              <a:buChar char="Ø"/>
            </a:pPr>
            <a:r>
              <a:rPr lang="en-US" sz="2200" dirty="0" smtClean="0">
                <a:latin typeface="Constantia" pitchFamily="18" charset="0"/>
              </a:rPr>
              <a:t>The inmate attempts this when he/she feels that the relationship has grown enough to  withstand it.</a:t>
            </a:r>
          </a:p>
          <a:p>
            <a:pPr>
              <a:lnSpc>
                <a:spcPct val="200000"/>
              </a:lnSpc>
              <a:buFont typeface="Wingdings" pitchFamily="2" charset="2"/>
              <a:buChar char="Ø"/>
            </a:pPr>
            <a:r>
              <a:rPr lang="en-US" sz="2200" dirty="0" smtClean="0">
                <a:latin typeface="Constantia" pitchFamily="18" charset="0"/>
              </a:rPr>
              <a:t>If the victim responds in a positive manner to the allure of sex, the intimate becomes more direct with his intentions.</a:t>
            </a:r>
            <a:endParaRPr lang="en-US" sz="2200" dirty="0">
              <a:latin typeface="Constantia" pitchFamily="18" charset="0"/>
            </a:endParaRPr>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3194" y="609600"/>
            <a:ext cx="6800045" cy="549499"/>
          </a:xfrm>
        </p:spPr>
        <p:txBody>
          <a:bodyPr>
            <a:normAutofit fontScale="90000"/>
          </a:bodyPr>
          <a:lstStyle/>
          <a:p>
            <a:r>
              <a:rPr lang="en-US" dirty="0" smtClean="0">
                <a:solidFill>
                  <a:srgbClr val="00B050"/>
                </a:solidFill>
              </a:rPr>
              <a:t>Steps in the Manipulation Process</a:t>
            </a:r>
            <a:endParaRPr lang="en-US" dirty="0"/>
          </a:p>
        </p:txBody>
      </p:sp>
      <p:sp>
        <p:nvSpPr>
          <p:cNvPr id="3" name="Content Placeholder 2"/>
          <p:cNvSpPr>
            <a:spLocks noGrp="1"/>
          </p:cNvSpPr>
          <p:nvPr>
            <p:ph idx="1"/>
          </p:nvPr>
        </p:nvSpPr>
        <p:spPr>
          <a:xfrm>
            <a:off x="193183" y="1339403"/>
            <a:ext cx="11539471" cy="5267459"/>
          </a:xfrm>
        </p:spPr>
        <p:txBody>
          <a:bodyPr>
            <a:normAutofit lnSpcReduction="10000"/>
          </a:bodyPr>
          <a:lstStyle/>
          <a:p>
            <a:pPr>
              <a:lnSpc>
                <a:spcPct val="200000"/>
              </a:lnSpc>
              <a:buNone/>
            </a:pPr>
            <a:r>
              <a:rPr lang="en-US" sz="2200" b="1" dirty="0" smtClean="0">
                <a:latin typeface="Constantia" pitchFamily="18" charset="0"/>
              </a:rPr>
              <a:t>Step 10: The Touch System</a:t>
            </a:r>
          </a:p>
          <a:p>
            <a:pPr>
              <a:lnSpc>
                <a:spcPct val="200000"/>
              </a:lnSpc>
              <a:buFont typeface="Wingdings" pitchFamily="2" charset="2"/>
              <a:buChar char="Ø"/>
            </a:pPr>
            <a:r>
              <a:rPr lang="en-US" sz="2200" dirty="0" smtClean="0">
                <a:latin typeface="Constantia" pitchFamily="18" charset="0"/>
              </a:rPr>
              <a:t>The inmates puts the victim in a situation that allows for touching, which begins subtly and progresses until the victim becomes comfortable</a:t>
            </a:r>
          </a:p>
          <a:p>
            <a:pPr>
              <a:lnSpc>
                <a:spcPct val="200000"/>
              </a:lnSpc>
              <a:buNone/>
            </a:pPr>
            <a:r>
              <a:rPr lang="en-US" sz="2200" b="1" dirty="0" smtClean="0">
                <a:latin typeface="Constantia" pitchFamily="18" charset="0"/>
              </a:rPr>
              <a:t>Step 11:The Rumor Clinic</a:t>
            </a:r>
          </a:p>
          <a:p>
            <a:pPr>
              <a:lnSpc>
                <a:spcPct val="200000"/>
              </a:lnSpc>
              <a:buFont typeface="Wingdings" pitchFamily="2" charset="2"/>
              <a:buChar char="Ø"/>
            </a:pPr>
            <a:r>
              <a:rPr lang="en-US" sz="2200" dirty="0" smtClean="0">
                <a:latin typeface="Constantia" pitchFamily="18" charset="0"/>
              </a:rPr>
              <a:t>This is the final process of the tools used to create the we/they illusion.</a:t>
            </a:r>
          </a:p>
          <a:p>
            <a:pPr>
              <a:lnSpc>
                <a:spcPct val="200000"/>
              </a:lnSpc>
              <a:buFont typeface="Wingdings" pitchFamily="2" charset="2"/>
              <a:buChar char="Ø"/>
            </a:pPr>
            <a:r>
              <a:rPr lang="en-US" sz="2200" dirty="0" smtClean="0">
                <a:latin typeface="Constantia" pitchFamily="18" charset="0"/>
              </a:rPr>
              <a:t>The inmates start a rumor to make the other  staffs isolate the victim and this helps to strengthen the bond between the inmates and the victim.</a:t>
            </a:r>
            <a:endParaRPr lang="en-US" sz="2200" dirty="0">
              <a:latin typeface="Constantia" pitchFamily="18" charset="0"/>
            </a:endParaRPr>
          </a:p>
        </p:txBody>
      </p:sp>
    </p:spTree>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9707" y="231820"/>
            <a:ext cx="7521262" cy="669701"/>
          </a:xfrm>
        </p:spPr>
        <p:txBody>
          <a:bodyPr>
            <a:normAutofit/>
          </a:bodyPr>
          <a:lstStyle/>
          <a:p>
            <a:pPr algn="ctr"/>
            <a:r>
              <a:rPr lang="en-US" dirty="0" smtClean="0">
                <a:solidFill>
                  <a:srgbClr val="00B050"/>
                </a:solidFill>
              </a:rPr>
              <a:t>Steps in the Manipulation Process</a:t>
            </a:r>
            <a:endParaRPr lang="en-US" dirty="0">
              <a:solidFill>
                <a:srgbClr val="00B050"/>
              </a:solidFill>
            </a:endParaRPr>
          </a:p>
        </p:txBody>
      </p:sp>
      <p:sp>
        <p:nvSpPr>
          <p:cNvPr id="3" name="Content Placeholder 2"/>
          <p:cNvSpPr>
            <a:spLocks noGrp="1"/>
          </p:cNvSpPr>
          <p:nvPr>
            <p:ph idx="1"/>
          </p:nvPr>
        </p:nvSpPr>
        <p:spPr>
          <a:xfrm>
            <a:off x="193183" y="1171977"/>
            <a:ext cx="11835685" cy="5460643"/>
          </a:xfrm>
        </p:spPr>
        <p:txBody>
          <a:bodyPr>
            <a:normAutofit/>
          </a:bodyPr>
          <a:lstStyle/>
          <a:p>
            <a:pPr>
              <a:lnSpc>
                <a:spcPct val="200000"/>
              </a:lnSpc>
              <a:buNone/>
            </a:pPr>
            <a:r>
              <a:rPr lang="en-US" sz="2200" b="1" dirty="0" smtClean="0">
                <a:latin typeface="Constantia" pitchFamily="18" charset="0"/>
              </a:rPr>
              <a:t>Step 12:The Shopping List</a:t>
            </a:r>
          </a:p>
          <a:p>
            <a:pPr>
              <a:lnSpc>
                <a:spcPct val="200000"/>
              </a:lnSpc>
              <a:buFont typeface="Wingdings" pitchFamily="2" charset="2"/>
              <a:buChar char="Ø"/>
            </a:pPr>
            <a:r>
              <a:rPr lang="en-US" sz="2200" dirty="0" smtClean="0">
                <a:latin typeface="Constantia" pitchFamily="18" charset="0"/>
              </a:rPr>
              <a:t>At this point, the inmates make their true intentions known to the victim. The shopping list is a list of the contraband items the inmates want in addition to sexual favors.</a:t>
            </a:r>
          </a:p>
          <a:p>
            <a:pPr>
              <a:lnSpc>
                <a:spcPct val="200000"/>
              </a:lnSpc>
              <a:buFont typeface="Wingdings" pitchFamily="2" charset="2"/>
              <a:buChar char="Ø"/>
            </a:pPr>
            <a:r>
              <a:rPr lang="en-US" sz="2200" dirty="0" smtClean="0">
                <a:latin typeface="Constantia" pitchFamily="18" charset="0"/>
              </a:rPr>
              <a:t>The  victim is in a position where it is impossible to refuse and there is no option other than cooperate.</a:t>
            </a:r>
          </a:p>
          <a:p>
            <a:pPr>
              <a:lnSpc>
                <a:spcPct val="200000"/>
              </a:lnSpc>
              <a:buNone/>
            </a:pPr>
            <a:r>
              <a:rPr lang="en-US" sz="2200" b="1" dirty="0" smtClean="0">
                <a:latin typeface="Constantia" pitchFamily="18" charset="0"/>
              </a:rPr>
              <a:t>Step 13: The Lever</a:t>
            </a:r>
          </a:p>
          <a:p>
            <a:pPr>
              <a:lnSpc>
                <a:spcPct val="200000"/>
              </a:lnSpc>
              <a:buFont typeface="Wingdings" pitchFamily="2" charset="2"/>
              <a:buChar char="Ø"/>
            </a:pPr>
            <a:r>
              <a:rPr lang="en-US" sz="2200" dirty="0" smtClean="0">
                <a:latin typeface="Constantia" pitchFamily="18" charset="0"/>
              </a:rPr>
              <a:t>The victim gave the inmates the lever they wanted at some point in the manipulation process.</a:t>
            </a:r>
            <a:endParaRPr lang="en-US" sz="2200" dirty="0">
              <a:latin typeface="Constantia" pitchFamily="18" charset="0"/>
            </a:endParaRPr>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105" y="309094"/>
            <a:ext cx="7482625" cy="579548"/>
          </a:xfrm>
        </p:spPr>
        <p:txBody>
          <a:bodyPr>
            <a:noAutofit/>
          </a:bodyPr>
          <a:lstStyle/>
          <a:p>
            <a:pPr algn="ctr"/>
            <a:r>
              <a:rPr lang="en-US" dirty="0" smtClean="0">
                <a:solidFill>
                  <a:srgbClr val="00B050"/>
                </a:solidFill>
              </a:rPr>
              <a:t>Steps in the Manipulation Process</a:t>
            </a:r>
            <a:endParaRPr lang="en-US" dirty="0">
              <a:solidFill>
                <a:srgbClr val="00B050"/>
              </a:solidFill>
            </a:endParaRPr>
          </a:p>
        </p:txBody>
      </p:sp>
      <p:sp>
        <p:nvSpPr>
          <p:cNvPr id="3" name="Content Placeholder 2"/>
          <p:cNvSpPr>
            <a:spLocks noGrp="1"/>
          </p:cNvSpPr>
          <p:nvPr>
            <p:ph idx="1"/>
          </p:nvPr>
        </p:nvSpPr>
        <p:spPr>
          <a:xfrm>
            <a:off x="206062" y="940158"/>
            <a:ext cx="11853858" cy="5917842"/>
          </a:xfrm>
        </p:spPr>
        <p:txBody>
          <a:bodyPr>
            <a:noAutofit/>
          </a:bodyPr>
          <a:lstStyle/>
          <a:p>
            <a:pPr>
              <a:lnSpc>
                <a:spcPct val="150000"/>
              </a:lnSpc>
              <a:buFont typeface="Wingdings" pitchFamily="2" charset="2"/>
              <a:buChar char="Ø"/>
            </a:pPr>
            <a:r>
              <a:rPr lang="en-US" sz="2200" dirty="0" smtClean="0">
                <a:latin typeface="Constantia" pitchFamily="18" charset="0"/>
              </a:rPr>
              <a:t>There was some indiscretion along the line by the victim, which the inmates threaten to expose if they fail to comply.</a:t>
            </a:r>
          </a:p>
          <a:p>
            <a:pPr>
              <a:lnSpc>
                <a:spcPct val="150000"/>
              </a:lnSpc>
              <a:buFont typeface="Wingdings" pitchFamily="2" charset="2"/>
              <a:buChar char="Ø"/>
            </a:pPr>
            <a:r>
              <a:rPr lang="en-US" sz="2200" dirty="0" smtClean="0">
                <a:latin typeface="Constantia" pitchFamily="18" charset="0"/>
              </a:rPr>
              <a:t>Victims are made to believe that it is a one time request but it is a never ending case on the part of the inmates.</a:t>
            </a:r>
          </a:p>
          <a:p>
            <a:pPr>
              <a:lnSpc>
                <a:spcPct val="200000"/>
              </a:lnSpc>
              <a:buNone/>
            </a:pPr>
            <a:r>
              <a:rPr lang="en-US" sz="2200" b="1" dirty="0" smtClean="0">
                <a:latin typeface="Constantia" pitchFamily="18" charset="0"/>
              </a:rPr>
              <a:t>Step 14:The Sting</a:t>
            </a:r>
          </a:p>
          <a:p>
            <a:pPr>
              <a:lnSpc>
                <a:spcPct val="200000"/>
              </a:lnSpc>
              <a:buFont typeface="Wingdings" pitchFamily="2" charset="2"/>
              <a:buChar char="Ø"/>
            </a:pPr>
            <a:r>
              <a:rPr lang="en-US" sz="2200" dirty="0" smtClean="0">
                <a:latin typeface="Constantia" pitchFamily="18" charset="0"/>
              </a:rPr>
              <a:t>This is the final wrap up of the manipulation process; the victim may choose to do as told or suffer the consequences of his/her indiscretion. </a:t>
            </a:r>
          </a:p>
          <a:p>
            <a:pPr>
              <a:lnSpc>
                <a:spcPct val="200000"/>
              </a:lnSpc>
              <a:buFont typeface="Wingdings" pitchFamily="2" charset="2"/>
              <a:buChar char="Ø"/>
            </a:pPr>
            <a:r>
              <a:rPr lang="en-US" sz="2200" dirty="0" smtClean="0">
                <a:latin typeface="Constantia" pitchFamily="18" charset="0"/>
              </a:rPr>
              <a:t>Most victims comply with the demands while others choose to resign; either  way it is a lose/lose situation to the victim.</a:t>
            </a:r>
            <a:endParaRPr lang="en-US" sz="2200" dirty="0">
              <a:latin typeface="Constantia" pitchFamily="18" charset="0"/>
            </a:endParaRPr>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1277" y="206062"/>
            <a:ext cx="8131815" cy="965916"/>
          </a:xfrm>
        </p:spPr>
        <p:txBody>
          <a:bodyPr>
            <a:normAutofit fontScale="90000"/>
          </a:bodyPr>
          <a:lstStyle/>
          <a:p>
            <a:pPr algn="ctr"/>
            <a:r>
              <a:rPr lang="en-US" dirty="0" smtClean="0">
                <a:solidFill>
                  <a:srgbClr val="00B050"/>
                </a:solidFill>
              </a:rPr>
              <a:t>Type of Inmates are more Likely to Play this Game</a:t>
            </a:r>
            <a:endParaRPr lang="en-US" dirty="0"/>
          </a:p>
        </p:txBody>
      </p:sp>
      <p:sp>
        <p:nvSpPr>
          <p:cNvPr id="3" name="Content Placeholder 2"/>
          <p:cNvSpPr>
            <a:spLocks noGrp="1"/>
          </p:cNvSpPr>
          <p:nvPr>
            <p:ph idx="1"/>
          </p:nvPr>
        </p:nvSpPr>
        <p:spPr>
          <a:xfrm>
            <a:off x="180305" y="1197735"/>
            <a:ext cx="11758410" cy="5280338"/>
          </a:xfrm>
        </p:spPr>
        <p:txBody>
          <a:bodyPr>
            <a:normAutofit/>
          </a:bodyPr>
          <a:lstStyle/>
          <a:p>
            <a:pPr>
              <a:lnSpc>
                <a:spcPct val="200000"/>
              </a:lnSpc>
              <a:buFont typeface="Wingdings" pitchFamily="2" charset="2"/>
              <a:buChar char="Ø"/>
            </a:pPr>
            <a:r>
              <a:rPr lang="en-US" sz="2200" dirty="0" smtClean="0">
                <a:latin typeface="Constantia" pitchFamily="18" charset="0"/>
              </a:rPr>
              <a:t>The inmates who are likely to play this game are those who are adept and cunning and the reason for their presence prison ranges from being drug peddlers, fraudsters, and sex offenders.</a:t>
            </a:r>
          </a:p>
          <a:p>
            <a:pPr>
              <a:lnSpc>
                <a:spcPct val="200000"/>
              </a:lnSpc>
              <a:buFont typeface="Wingdings" pitchFamily="2" charset="2"/>
              <a:buChar char="Ø"/>
            </a:pPr>
            <a:r>
              <a:rPr lang="en-US" sz="2200" dirty="0" smtClean="0">
                <a:latin typeface="Constantia" pitchFamily="18" charset="0"/>
              </a:rPr>
              <a:t>Drug peddlers are to do their operations underground without detection and they transfer this proficiency in investigating their potential correction employee victims.</a:t>
            </a:r>
          </a:p>
          <a:p>
            <a:pPr>
              <a:lnSpc>
                <a:spcPct val="200000"/>
              </a:lnSpc>
              <a:buFont typeface="Wingdings" pitchFamily="2" charset="2"/>
              <a:buChar char="Ø"/>
            </a:pPr>
            <a:r>
              <a:rPr lang="en-US" sz="2200" dirty="0" smtClean="0">
                <a:latin typeface="Constantia" pitchFamily="18" charset="0"/>
              </a:rPr>
              <a:t>Fraudsters are good at telling lies and manipulating someone to achieve their objectives while sex offenders have the charms to lure their victims into their traps.</a:t>
            </a:r>
            <a:endParaRPr lang="en-US" sz="2200" dirty="0">
              <a:latin typeface="Constantia" pitchFamily="18" charset="0"/>
            </a:endParaRPr>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575" y="0"/>
            <a:ext cx="11068199" cy="1094703"/>
          </a:xfrm>
        </p:spPr>
        <p:txBody>
          <a:bodyPr>
            <a:normAutofit fontScale="90000"/>
          </a:bodyPr>
          <a:lstStyle/>
          <a:p>
            <a:pPr algn="ctr"/>
            <a:r>
              <a:rPr lang="en-US" dirty="0" smtClean="0">
                <a:solidFill>
                  <a:srgbClr val="00B050"/>
                </a:solidFill>
              </a:rPr>
              <a:t>How can Staff Recognize and Respond to Attempts from the Inmates</a:t>
            </a:r>
            <a:endParaRPr lang="en-US" dirty="0"/>
          </a:p>
        </p:txBody>
      </p:sp>
      <p:sp>
        <p:nvSpPr>
          <p:cNvPr id="3" name="Content Placeholder 2"/>
          <p:cNvSpPr>
            <a:spLocks noGrp="1"/>
          </p:cNvSpPr>
          <p:nvPr>
            <p:ph idx="1"/>
          </p:nvPr>
        </p:nvSpPr>
        <p:spPr>
          <a:xfrm>
            <a:off x="154546" y="1184856"/>
            <a:ext cx="11874322" cy="5673143"/>
          </a:xfrm>
        </p:spPr>
        <p:txBody>
          <a:bodyPr>
            <a:noAutofit/>
          </a:bodyPr>
          <a:lstStyle/>
          <a:p>
            <a:pPr>
              <a:lnSpc>
                <a:spcPct val="200000"/>
              </a:lnSpc>
              <a:buNone/>
            </a:pPr>
            <a:r>
              <a:rPr lang="en-US" sz="2200" dirty="0" smtClean="0">
                <a:latin typeface="Constantia" pitchFamily="18" charset="0"/>
              </a:rPr>
              <a:t>Prison staffs can detect and respond to attempts of manipulation by the inmates through the following</a:t>
            </a:r>
          </a:p>
          <a:p>
            <a:pPr lvl="2">
              <a:lnSpc>
                <a:spcPct val="200000"/>
              </a:lnSpc>
              <a:buFont typeface="Wingdings" pitchFamily="2" charset="2"/>
              <a:buChar char="ü"/>
            </a:pPr>
            <a:r>
              <a:rPr lang="en-US" sz="2200" dirty="0" smtClean="0">
                <a:latin typeface="Constantia" pitchFamily="18" charset="0"/>
              </a:rPr>
              <a:t>Communication monitoring:  knowing that what you say and how you say it is being evaluated by the inmates</a:t>
            </a:r>
          </a:p>
          <a:p>
            <a:pPr lvl="2">
              <a:lnSpc>
                <a:spcPct val="200000"/>
              </a:lnSpc>
              <a:buFont typeface="Wingdings" pitchFamily="2" charset="2"/>
              <a:buChar char="ü"/>
            </a:pPr>
            <a:r>
              <a:rPr lang="en-US" sz="2200" dirty="0" smtClean="0">
                <a:latin typeface="Constantia" pitchFamily="18" charset="0"/>
              </a:rPr>
              <a:t>Recognition training: learn the technique and tricks of the set up process.</a:t>
            </a:r>
          </a:p>
          <a:p>
            <a:pPr lvl="2">
              <a:lnSpc>
                <a:spcPct val="200000"/>
              </a:lnSpc>
              <a:buFont typeface="Wingdings" pitchFamily="2" charset="2"/>
              <a:buChar char="ü"/>
            </a:pPr>
            <a:r>
              <a:rPr lang="en-US" sz="2200" dirty="0" smtClean="0">
                <a:latin typeface="Constantia" pitchFamily="18" charset="0"/>
              </a:rPr>
              <a:t>Confident command: be consistent, firm, and fair.</a:t>
            </a:r>
          </a:p>
          <a:p>
            <a:pPr lvl="2">
              <a:lnSpc>
                <a:spcPct val="200000"/>
              </a:lnSpc>
              <a:buFont typeface="Wingdings" pitchFamily="2" charset="2"/>
              <a:buChar char="ü"/>
            </a:pPr>
            <a:r>
              <a:rPr lang="en-US" sz="2200" dirty="0" smtClean="0">
                <a:latin typeface="Constantia" pitchFamily="18" charset="0"/>
              </a:rPr>
              <a:t>Information gathering: know all the inmates that are under you care and their behavior.</a:t>
            </a:r>
            <a:endParaRPr lang="en-US" sz="22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2456</TotalTime>
  <Words>4726</Words>
  <Application>Microsoft Office PowerPoint</Application>
  <PresentationFormat>Custom</PresentationFormat>
  <Paragraphs>213</Paragraphs>
  <Slides>31</Slides>
  <Notes>30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Facet</vt:lpstr>
      <vt:lpstr>Inappropriate Relationships between Inmates and Staff</vt:lpstr>
      <vt:lpstr>Introduction</vt:lpstr>
      <vt:lpstr>Introduction cont…</vt:lpstr>
      <vt:lpstr>Nature of Staff-Prisoner Relationships </vt:lpstr>
      <vt:lpstr>Nature of Staff-Prisoner Relationships Cont…</vt:lpstr>
      <vt:lpstr>Nature of Staff-Prisoner Relationships Cont…</vt:lpstr>
      <vt:lpstr>Nature of Staff-Prisoner Relationships Cont…</vt:lpstr>
      <vt:lpstr>Inmate Attempting to Compromise a Staff Member</vt:lpstr>
      <vt:lpstr>Strategies that Inmates Use to Manipulate  Correctional Employees</vt:lpstr>
      <vt:lpstr>Strategies of manipulation Cont…</vt:lpstr>
      <vt:lpstr>Strategies of manipulation Cont…</vt:lpstr>
      <vt:lpstr>Strategies of manipulation Cont…</vt:lpstr>
      <vt:lpstr>Strategies of manipulation Cont…</vt:lpstr>
      <vt:lpstr>Staff susceptibility</vt:lpstr>
      <vt:lpstr>Staff susceptibility</vt:lpstr>
      <vt:lpstr>Staff susceptibility</vt:lpstr>
      <vt:lpstr>Staff susceptibility</vt:lpstr>
      <vt:lpstr>Steps in the Manipulation Process</vt:lpstr>
      <vt:lpstr>Steps in the Manipulation Process</vt:lpstr>
      <vt:lpstr>Steps in the Manipulation Process</vt:lpstr>
      <vt:lpstr>Steps in the Manipulation Process</vt:lpstr>
      <vt:lpstr>Steps in the Manipulation Process</vt:lpstr>
      <vt:lpstr>Steps in the Manipulation Process</vt:lpstr>
      <vt:lpstr>Steps in the Manipulation Process</vt:lpstr>
      <vt:lpstr>Steps in the Manipulation Process</vt:lpstr>
      <vt:lpstr>Steps in the Manipulation Process</vt:lpstr>
      <vt:lpstr>Steps in the Manipulation Process</vt:lpstr>
      <vt:lpstr>Steps in the Manipulation Process</vt:lpstr>
      <vt:lpstr>Steps in the Manipulation Process</vt:lpstr>
      <vt:lpstr>Type of Inmates are more Likely to Play this Game</vt:lpstr>
      <vt:lpstr>How can Staff Recognize and Respond to Attempts from the Inmates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dan</cp:lastModifiedBy>
  <cp:revision>351</cp:revision>
  <dcterms:created xsi:type="dcterms:W3CDTF">2016-05-08T08:20:33Z</dcterms:created>
  <dcterms:modified xsi:type="dcterms:W3CDTF">2019-02-16T00:52:34Z</dcterms:modified>
</cp:coreProperties>
</file>